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Lst>
  <p:notesMasterIdLst>
    <p:notesMasterId r:id="rId26"/>
  </p:notesMasterIdLst>
  <p:sldIdLst>
    <p:sldId id="347" r:id="rId3"/>
    <p:sldId id="362" r:id="rId4"/>
    <p:sldId id="361" r:id="rId5"/>
    <p:sldId id="365" r:id="rId6"/>
    <p:sldId id="363" r:id="rId7"/>
    <p:sldId id="283" r:id="rId8"/>
    <p:sldId id="367" r:id="rId9"/>
    <p:sldId id="377" r:id="rId10"/>
    <p:sldId id="369" r:id="rId11"/>
    <p:sldId id="378" r:id="rId12"/>
    <p:sldId id="394" r:id="rId13"/>
    <p:sldId id="390" r:id="rId14"/>
    <p:sldId id="392" r:id="rId15"/>
    <p:sldId id="391" r:id="rId16"/>
    <p:sldId id="393" r:id="rId17"/>
    <p:sldId id="371" r:id="rId18"/>
    <p:sldId id="398" r:id="rId19"/>
    <p:sldId id="399" r:id="rId20"/>
    <p:sldId id="400" r:id="rId21"/>
    <p:sldId id="376" r:id="rId22"/>
    <p:sldId id="278" r:id="rId23"/>
    <p:sldId id="374" r:id="rId24"/>
    <p:sldId id="375"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13" clrIdx="0"/>
  <p:cmAuthor id="1" name="Chris Murphy (Offsite Contractor)" initials="CM(C" lastIdx="3" clrIdx="1">
    <p:extLst>
      <p:ext uri="{19B8F6BF-5375-455C-9EA6-DF929625EA0E}">
        <p15:presenceInfo xmlns:p15="http://schemas.microsoft.com/office/powerpoint/2012/main" userId="S-1-5-21-2013470684-2388533129-2312767879-261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3F3F3F"/>
    <a:srgbClr val="FFD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32" autoAdjust="0"/>
    <p:restoredTop sz="92998" autoAdjust="0"/>
  </p:normalViewPr>
  <p:slideViewPr>
    <p:cSldViewPr snapToGrid="0" showGuides="1">
      <p:cViewPr varScale="1">
        <p:scale>
          <a:sx n="62" d="100"/>
          <a:sy n="62" d="100"/>
        </p:scale>
        <p:origin x="150" y="522"/>
      </p:cViewPr>
      <p:guideLst>
        <p:guide orient="horz" pos="4320"/>
        <p:guide pos="7680"/>
      </p:guideLst>
    </p:cSldViewPr>
  </p:slideViewPr>
  <p:outlineViewPr>
    <p:cViewPr>
      <p:scale>
        <a:sx n="33" d="100"/>
        <a:sy n="33" d="100"/>
      </p:scale>
      <p:origin x="0" y="-100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commentAuthors" Target="commentAuthors.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B8ADCC-79D5-45B9-87D9-00A935099B92}" type="doc">
      <dgm:prSet loTypeId="urn:microsoft.com/office/officeart/2005/8/layout/process4" loCatId="process" qsTypeId="urn:microsoft.com/office/officeart/2005/8/quickstyle/simple1" qsCatId="simple" csTypeId="urn:microsoft.com/office/officeart/2005/8/colors/accent0_3" csCatId="mainScheme" phldr="1"/>
      <dgm:spPr/>
      <dgm:t>
        <a:bodyPr/>
        <a:lstStyle/>
        <a:p>
          <a:endParaRPr lang="en-US"/>
        </a:p>
      </dgm:t>
    </dgm:pt>
    <dgm:pt modelId="{2A1905A4-0B5D-4CBB-A94D-BDD617DF5FDD}">
      <dgm:prSet phldrT="[Text]"/>
      <dgm:spPr/>
      <dgm:t>
        <a:bodyPr/>
        <a:lstStyle/>
        <a:p>
          <a:r>
            <a:rPr lang="en-US" dirty="0"/>
            <a:t>Animation Blueprints</a:t>
          </a:r>
        </a:p>
      </dgm:t>
    </dgm:pt>
    <dgm:pt modelId="{631F8762-C088-4C66-A715-716786D8344A}" type="sibTrans" cxnId="{E86D7E0A-4D5A-4079-9DA9-815F3B171D34}">
      <dgm:prSet/>
      <dgm:spPr/>
      <dgm:t>
        <a:bodyPr/>
        <a:lstStyle/>
        <a:p>
          <a:endParaRPr lang="en-US"/>
        </a:p>
      </dgm:t>
    </dgm:pt>
    <dgm:pt modelId="{19C3608B-1F54-41A5-ADCA-D37305E77118}" type="parTrans" cxnId="{E86D7E0A-4D5A-4079-9DA9-815F3B171D34}">
      <dgm:prSet/>
      <dgm:spPr/>
      <dgm:t>
        <a:bodyPr/>
        <a:lstStyle/>
        <a:p>
          <a:endParaRPr lang="en-US"/>
        </a:p>
      </dgm:t>
    </dgm:pt>
    <dgm:pt modelId="{98FC0997-74FD-4131-801A-BA28F9D20449}">
      <dgm:prSet phldrT="[Text]"/>
      <dgm:spPr/>
      <dgm:t>
        <a:bodyPr/>
        <a:lstStyle/>
        <a:p>
          <a:r>
            <a:rPr lang="en-US" dirty="0" smtClean="0"/>
            <a:t>Are coupled </a:t>
          </a:r>
          <a:r>
            <a:rPr lang="en-US" dirty="0"/>
            <a:t>with a single skeleton but can be retargeted to similar skeletons</a:t>
          </a:r>
        </a:p>
      </dgm:t>
    </dgm:pt>
    <dgm:pt modelId="{86EBE3A1-613E-4F69-98ED-B9D765B01D4E}">
      <dgm:prSet phldrT="[Text]"/>
      <dgm:spPr/>
      <dgm:t>
        <a:bodyPr/>
        <a:lstStyle/>
        <a:p>
          <a:r>
            <a:rPr lang="en-US" dirty="0" smtClean="0"/>
            <a:t>Are imported </a:t>
          </a:r>
          <a:r>
            <a:rPr lang="en-US" dirty="0"/>
            <a:t>from FBX files</a:t>
          </a:r>
        </a:p>
      </dgm:t>
    </dgm:pt>
    <dgm:pt modelId="{D5B5F244-ACA1-405D-BE6F-A1CED8B12612}">
      <dgm:prSet phldrT="[Text]"/>
      <dgm:spPr/>
      <dgm:t>
        <a:bodyPr/>
        <a:lstStyle/>
        <a:p>
          <a:r>
            <a:rPr lang="en-US" dirty="0"/>
            <a:t>Animation Sequences</a:t>
          </a:r>
        </a:p>
      </dgm:t>
    </dgm:pt>
    <dgm:pt modelId="{52595578-A136-45DB-980D-77EF1466D46B}" type="sibTrans" cxnId="{73D96CCE-51A8-412C-8B4D-BB98D8830067}">
      <dgm:prSet/>
      <dgm:spPr/>
      <dgm:t>
        <a:bodyPr/>
        <a:lstStyle/>
        <a:p>
          <a:endParaRPr lang="en-US"/>
        </a:p>
      </dgm:t>
    </dgm:pt>
    <dgm:pt modelId="{24D31CAD-60E6-44F4-BD61-7EEDDDC319D0}" type="parTrans" cxnId="{73D96CCE-51A8-412C-8B4D-BB98D8830067}">
      <dgm:prSet/>
      <dgm:spPr/>
      <dgm:t>
        <a:bodyPr/>
        <a:lstStyle/>
        <a:p>
          <a:endParaRPr lang="en-US"/>
        </a:p>
      </dgm:t>
    </dgm:pt>
    <dgm:pt modelId="{ABA28872-9A30-486E-BA6D-8221724D2B65}" type="sibTrans" cxnId="{4325E40E-431D-43EA-97D0-34C0C5B2E1E2}">
      <dgm:prSet/>
      <dgm:spPr/>
      <dgm:t>
        <a:bodyPr/>
        <a:lstStyle/>
        <a:p>
          <a:endParaRPr lang="en-US"/>
        </a:p>
      </dgm:t>
    </dgm:pt>
    <dgm:pt modelId="{BC51212F-8AB7-40F6-AC8E-737D672AC463}" type="parTrans" cxnId="{4325E40E-431D-43EA-97D0-34C0C5B2E1E2}">
      <dgm:prSet/>
      <dgm:spPr/>
      <dgm:t>
        <a:bodyPr/>
        <a:lstStyle/>
        <a:p>
          <a:endParaRPr lang="en-US"/>
        </a:p>
      </dgm:t>
    </dgm:pt>
    <dgm:pt modelId="{217835E8-AD31-4952-9B9E-56CC27753820}" type="sibTrans" cxnId="{5A521319-7A1C-4880-A676-4234196EA6F0}">
      <dgm:prSet/>
      <dgm:spPr/>
      <dgm:t>
        <a:bodyPr/>
        <a:lstStyle/>
        <a:p>
          <a:endParaRPr lang="en-US"/>
        </a:p>
      </dgm:t>
    </dgm:pt>
    <dgm:pt modelId="{883DC77E-AFF9-4C67-B9BF-52A78075385F}" type="parTrans" cxnId="{5A521319-7A1C-4880-A676-4234196EA6F0}">
      <dgm:prSet/>
      <dgm:spPr/>
      <dgm:t>
        <a:bodyPr/>
        <a:lstStyle/>
        <a:p>
          <a:endParaRPr lang="en-US"/>
        </a:p>
      </dgm:t>
    </dgm:pt>
    <dgm:pt modelId="{7404D5B3-961F-4A7B-B745-B5C7F49AF34C}">
      <dgm:prSet phldrT="[Text]"/>
      <dgm:spPr/>
      <dgm:t>
        <a:bodyPr/>
        <a:lstStyle/>
        <a:p>
          <a:r>
            <a:rPr lang="en-US" dirty="0" smtClean="0"/>
            <a:t>Are coupled </a:t>
          </a:r>
          <a:r>
            <a:rPr lang="en-US" dirty="0"/>
            <a:t>with a single skeleton</a:t>
          </a:r>
        </a:p>
      </dgm:t>
    </dgm:pt>
    <dgm:pt modelId="{E71899BF-6405-4E96-A85C-EB34A279506B}">
      <dgm:prSet phldrT="[Text]"/>
      <dgm:spPr/>
      <dgm:t>
        <a:bodyPr/>
        <a:lstStyle/>
        <a:p>
          <a:r>
            <a:rPr lang="en-US" dirty="0"/>
            <a:t>Character Models</a:t>
          </a:r>
        </a:p>
      </dgm:t>
    </dgm:pt>
    <dgm:pt modelId="{154B78FF-2C26-4C9A-966E-837494197E6A}" type="sibTrans" cxnId="{27C369F9-08F9-4A96-A5ED-32EBB18D87A0}">
      <dgm:prSet/>
      <dgm:spPr/>
      <dgm:t>
        <a:bodyPr/>
        <a:lstStyle/>
        <a:p>
          <a:endParaRPr lang="en-US"/>
        </a:p>
      </dgm:t>
    </dgm:pt>
    <dgm:pt modelId="{FEF39E21-74F8-41B7-AB21-1C18A998C18C}" type="parTrans" cxnId="{27C369F9-08F9-4A96-A5ED-32EBB18D87A0}">
      <dgm:prSet/>
      <dgm:spPr/>
      <dgm:t>
        <a:bodyPr/>
        <a:lstStyle/>
        <a:p>
          <a:endParaRPr lang="en-US"/>
        </a:p>
      </dgm:t>
    </dgm:pt>
    <dgm:pt modelId="{53AB3D36-89B6-44A9-A59A-187613FA5E4A}" type="sibTrans" cxnId="{0A5E9202-478A-443D-B08C-D6ED38F14B46}">
      <dgm:prSet/>
      <dgm:spPr/>
      <dgm:t>
        <a:bodyPr/>
        <a:lstStyle/>
        <a:p>
          <a:endParaRPr lang="en-US"/>
        </a:p>
      </dgm:t>
    </dgm:pt>
    <dgm:pt modelId="{97FCCCD2-D7EA-4268-ADCD-6DD7D3E1EF21}" type="parTrans" cxnId="{0A5E9202-478A-443D-B08C-D6ED38F14B46}">
      <dgm:prSet/>
      <dgm:spPr/>
      <dgm:t>
        <a:bodyPr/>
        <a:lstStyle/>
        <a:p>
          <a:endParaRPr lang="en-US"/>
        </a:p>
      </dgm:t>
    </dgm:pt>
    <dgm:pt modelId="{44D4A437-AE34-40C7-AD90-307EEE912FD1}">
      <dgm:prSet phldrT="[Text]"/>
      <dgm:spPr/>
      <dgm:t>
        <a:bodyPr/>
        <a:lstStyle/>
        <a:p>
          <a:r>
            <a:rPr lang="en-US" dirty="0"/>
            <a:t>Can be shared across multiple characters</a:t>
          </a:r>
        </a:p>
      </dgm:t>
    </dgm:pt>
    <dgm:pt modelId="{18EBAF09-EE33-43BF-980A-3871E3655E98}">
      <dgm:prSet phldrT="[Text]"/>
      <dgm:spPr/>
      <dgm:t>
        <a:bodyPr/>
        <a:lstStyle/>
        <a:p>
          <a:r>
            <a:rPr lang="en-US" dirty="0"/>
            <a:t>Skeleton</a:t>
          </a:r>
        </a:p>
      </dgm:t>
    </dgm:pt>
    <dgm:pt modelId="{52272B7B-E7B3-40F4-955C-DF1BFF997E0D}" type="sibTrans" cxnId="{C95E9FD6-96A8-475A-B2FA-19321F337D70}">
      <dgm:prSet/>
      <dgm:spPr/>
      <dgm:t>
        <a:bodyPr/>
        <a:lstStyle/>
        <a:p>
          <a:endParaRPr lang="en-US"/>
        </a:p>
      </dgm:t>
    </dgm:pt>
    <dgm:pt modelId="{FB24A8C7-7830-4FD1-8FFE-2D8BE4F35EAA}" type="parTrans" cxnId="{C95E9FD6-96A8-475A-B2FA-19321F337D70}">
      <dgm:prSet/>
      <dgm:spPr/>
      <dgm:t>
        <a:bodyPr/>
        <a:lstStyle/>
        <a:p>
          <a:endParaRPr lang="en-US"/>
        </a:p>
      </dgm:t>
    </dgm:pt>
    <dgm:pt modelId="{1BF3A5E3-3A52-4B5E-96A6-F31938A22EC6}" type="sibTrans" cxnId="{BE9E372F-B0F3-4D69-90C5-386C5629388B}">
      <dgm:prSet/>
      <dgm:spPr/>
      <dgm:t>
        <a:bodyPr/>
        <a:lstStyle/>
        <a:p>
          <a:endParaRPr lang="en-US"/>
        </a:p>
      </dgm:t>
    </dgm:pt>
    <dgm:pt modelId="{10270B23-E574-433D-9FE7-939A9A3B833D}" type="parTrans" cxnId="{BE9E372F-B0F3-4D69-90C5-386C5629388B}">
      <dgm:prSet/>
      <dgm:spPr/>
      <dgm:t>
        <a:bodyPr/>
        <a:lstStyle/>
        <a:p>
          <a:endParaRPr lang="en-US"/>
        </a:p>
      </dgm:t>
    </dgm:pt>
    <dgm:pt modelId="{CB62B0BB-582A-46D8-8744-39213066C4B9}">
      <dgm:prSet phldrT="[Text]"/>
      <dgm:spPr/>
      <dgm:t>
        <a:bodyPr/>
        <a:lstStyle/>
        <a:p>
          <a:r>
            <a:rPr lang="en-US" dirty="0"/>
            <a:t>Animation Montages</a:t>
          </a:r>
        </a:p>
      </dgm:t>
    </dgm:pt>
    <dgm:pt modelId="{9812D4EB-80DE-4715-9F9A-1462B5CCABE5}" type="parTrans" cxnId="{68860521-CC2A-4A74-B89A-5D1CD98CE9EA}">
      <dgm:prSet/>
      <dgm:spPr/>
      <dgm:t>
        <a:bodyPr/>
        <a:lstStyle/>
        <a:p>
          <a:endParaRPr lang="en-US"/>
        </a:p>
      </dgm:t>
    </dgm:pt>
    <dgm:pt modelId="{99B4AD2C-6390-4E26-9B6B-008189858B08}" type="sibTrans" cxnId="{68860521-CC2A-4A74-B89A-5D1CD98CE9EA}">
      <dgm:prSet/>
      <dgm:spPr/>
      <dgm:t>
        <a:bodyPr/>
        <a:lstStyle/>
        <a:p>
          <a:endParaRPr lang="en-US"/>
        </a:p>
      </dgm:t>
    </dgm:pt>
    <dgm:pt modelId="{39B6097D-7E1D-4139-86B7-B50C2AFCBF49}">
      <dgm:prSet phldrT="[Text]"/>
      <dgm:spPr/>
      <dgm:t>
        <a:bodyPr/>
        <a:lstStyle/>
        <a:p>
          <a:r>
            <a:rPr lang="en-US" dirty="0" smtClean="0"/>
            <a:t>Enable animation </a:t>
          </a:r>
          <a:r>
            <a:rPr lang="en-US" dirty="0"/>
            <a:t>blending through State Machines</a:t>
          </a:r>
        </a:p>
      </dgm:t>
    </dgm:pt>
    <dgm:pt modelId="{BD4A311D-6EE7-4C07-AD72-298C15991826}" type="parTrans" cxnId="{12495B26-591E-459A-A5C7-08D56875FDD0}">
      <dgm:prSet/>
      <dgm:spPr/>
      <dgm:t>
        <a:bodyPr/>
        <a:lstStyle/>
        <a:p>
          <a:endParaRPr lang="en-US"/>
        </a:p>
      </dgm:t>
    </dgm:pt>
    <dgm:pt modelId="{AE72904B-1D6C-43F3-A608-A0B559F5A2A2}" type="sibTrans" cxnId="{12495B26-591E-459A-A5C7-08D56875FDD0}">
      <dgm:prSet/>
      <dgm:spPr/>
      <dgm:t>
        <a:bodyPr/>
        <a:lstStyle/>
        <a:p>
          <a:endParaRPr lang="en-US"/>
        </a:p>
      </dgm:t>
    </dgm:pt>
    <dgm:pt modelId="{2B3957CE-8167-4C77-A2D9-0504A6830E3B}">
      <dgm:prSet phldrT="[Text]"/>
      <dgm:spPr/>
      <dgm:t>
        <a:bodyPr/>
        <a:lstStyle/>
        <a:p>
          <a:r>
            <a:rPr lang="en-US" dirty="0" smtClean="0"/>
            <a:t>Feature </a:t>
          </a:r>
          <a:r>
            <a:rPr lang="en-US" dirty="0"/>
            <a:t>Blueprint Scripting for animation calculations and </a:t>
          </a:r>
          <a:r>
            <a:rPr lang="en-US" dirty="0" smtClean="0"/>
            <a:t>inverse kinematics</a:t>
          </a:r>
          <a:endParaRPr lang="en-US" dirty="0"/>
        </a:p>
      </dgm:t>
    </dgm:pt>
    <dgm:pt modelId="{6E023D1F-4056-43F7-80C9-5038E99F82D6}" type="parTrans" cxnId="{D070A1F7-94D0-43CC-89B8-75E21374F162}">
      <dgm:prSet/>
      <dgm:spPr/>
      <dgm:t>
        <a:bodyPr/>
        <a:lstStyle/>
        <a:p>
          <a:endParaRPr lang="en-US"/>
        </a:p>
      </dgm:t>
    </dgm:pt>
    <dgm:pt modelId="{8786F574-1E49-4ED7-9A76-26CA842BA50B}" type="sibTrans" cxnId="{D070A1F7-94D0-43CC-89B8-75E21374F162}">
      <dgm:prSet/>
      <dgm:spPr/>
      <dgm:t>
        <a:bodyPr/>
        <a:lstStyle/>
        <a:p>
          <a:endParaRPr lang="en-US"/>
        </a:p>
      </dgm:t>
    </dgm:pt>
    <dgm:pt modelId="{56699F8E-1128-4C54-9EA3-9450A3C65A2E}">
      <dgm:prSet phldrT="[Text]"/>
      <dgm:spPr/>
      <dgm:t>
        <a:bodyPr/>
        <a:lstStyle/>
        <a:p>
          <a:r>
            <a:rPr lang="en-US" dirty="0"/>
            <a:t>Play in Animation Blueprint Slots and blend in/out</a:t>
          </a:r>
        </a:p>
      </dgm:t>
    </dgm:pt>
    <dgm:pt modelId="{4EC40D22-5831-4EA4-BB78-BD1C13D31D07}" type="parTrans" cxnId="{A40B3138-40B5-4F22-9EEB-368E147E44F3}">
      <dgm:prSet/>
      <dgm:spPr/>
      <dgm:t>
        <a:bodyPr/>
        <a:lstStyle/>
        <a:p>
          <a:endParaRPr lang="en-US"/>
        </a:p>
      </dgm:t>
    </dgm:pt>
    <dgm:pt modelId="{E8783507-B216-47DB-9107-9E1C19E73305}" type="sibTrans" cxnId="{A40B3138-40B5-4F22-9EEB-368E147E44F3}">
      <dgm:prSet/>
      <dgm:spPr/>
      <dgm:t>
        <a:bodyPr/>
        <a:lstStyle/>
        <a:p>
          <a:endParaRPr lang="en-US"/>
        </a:p>
      </dgm:t>
    </dgm:pt>
    <dgm:pt modelId="{B1C6CA0C-C4F7-48EA-8A7E-D4EDB9123E9B}">
      <dgm:prSet phldrT="[Text]"/>
      <dgm:spPr/>
      <dgm:t>
        <a:bodyPr/>
        <a:lstStyle/>
        <a:p>
          <a:r>
            <a:rPr lang="en-US" dirty="0"/>
            <a:t>Can be broken up into sections to contain large chains in a single montage</a:t>
          </a:r>
        </a:p>
      </dgm:t>
    </dgm:pt>
    <dgm:pt modelId="{6BE05F89-A867-4828-909D-B6F615E79EF7}" type="parTrans" cxnId="{6656624A-4CB2-4BAD-B0C1-D40F698578C9}">
      <dgm:prSet/>
      <dgm:spPr/>
      <dgm:t>
        <a:bodyPr/>
        <a:lstStyle/>
        <a:p>
          <a:endParaRPr lang="en-US"/>
        </a:p>
      </dgm:t>
    </dgm:pt>
    <dgm:pt modelId="{12F6368E-7B03-40B7-86FE-F90570AC0DF1}" type="sibTrans" cxnId="{6656624A-4CB2-4BAD-B0C1-D40F698578C9}">
      <dgm:prSet/>
      <dgm:spPr/>
      <dgm:t>
        <a:bodyPr/>
        <a:lstStyle/>
        <a:p>
          <a:endParaRPr lang="en-US"/>
        </a:p>
      </dgm:t>
    </dgm:pt>
    <dgm:pt modelId="{6590F38A-0713-49A6-B7DB-B9AB69F4B31E}" type="pres">
      <dgm:prSet presAssocID="{E3B8ADCC-79D5-45B9-87D9-00A935099B92}" presName="Name0" presStyleCnt="0">
        <dgm:presLayoutVars>
          <dgm:dir/>
          <dgm:animLvl val="lvl"/>
          <dgm:resizeHandles val="exact"/>
        </dgm:presLayoutVars>
      </dgm:prSet>
      <dgm:spPr/>
      <dgm:t>
        <a:bodyPr/>
        <a:lstStyle/>
        <a:p>
          <a:endParaRPr lang="en-US"/>
        </a:p>
      </dgm:t>
    </dgm:pt>
    <dgm:pt modelId="{12068135-D497-480D-9848-2301F67397B1}" type="pres">
      <dgm:prSet presAssocID="{CB62B0BB-582A-46D8-8744-39213066C4B9}" presName="boxAndChildren" presStyleCnt="0"/>
      <dgm:spPr/>
    </dgm:pt>
    <dgm:pt modelId="{38A66081-9DCB-479D-A099-A74AC2D289D9}" type="pres">
      <dgm:prSet presAssocID="{CB62B0BB-582A-46D8-8744-39213066C4B9}" presName="parentTextBox" presStyleLbl="node1" presStyleIdx="0" presStyleCnt="5"/>
      <dgm:spPr/>
      <dgm:t>
        <a:bodyPr/>
        <a:lstStyle/>
        <a:p>
          <a:endParaRPr lang="en-US"/>
        </a:p>
      </dgm:t>
    </dgm:pt>
    <dgm:pt modelId="{C3BFC1FF-B673-44DE-A2FA-42840708514A}" type="pres">
      <dgm:prSet presAssocID="{CB62B0BB-582A-46D8-8744-39213066C4B9}" presName="entireBox" presStyleLbl="node1" presStyleIdx="0" presStyleCnt="5"/>
      <dgm:spPr/>
      <dgm:t>
        <a:bodyPr/>
        <a:lstStyle/>
        <a:p>
          <a:endParaRPr lang="en-US"/>
        </a:p>
      </dgm:t>
    </dgm:pt>
    <dgm:pt modelId="{25868749-5BC1-4CF8-93C1-B8CDA4D1466E}" type="pres">
      <dgm:prSet presAssocID="{CB62B0BB-582A-46D8-8744-39213066C4B9}" presName="descendantBox" presStyleCnt="0"/>
      <dgm:spPr/>
    </dgm:pt>
    <dgm:pt modelId="{DAC789EA-75E6-4F3B-9148-04EFF025479E}" type="pres">
      <dgm:prSet presAssocID="{56699F8E-1128-4C54-9EA3-9450A3C65A2E}" presName="childTextBox" presStyleLbl="fgAccFollowNode1" presStyleIdx="0" presStyleCnt="8">
        <dgm:presLayoutVars>
          <dgm:bulletEnabled val="1"/>
        </dgm:presLayoutVars>
      </dgm:prSet>
      <dgm:spPr/>
      <dgm:t>
        <a:bodyPr/>
        <a:lstStyle/>
        <a:p>
          <a:endParaRPr lang="en-US"/>
        </a:p>
      </dgm:t>
    </dgm:pt>
    <dgm:pt modelId="{2A3B2C96-3F10-4F66-99E8-BDBE8959A68C}" type="pres">
      <dgm:prSet presAssocID="{B1C6CA0C-C4F7-48EA-8A7E-D4EDB9123E9B}" presName="childTextBox" presStyleLbl="fgAccFollowNode1" presStyleIdx="1" presStyleCnt="8">
        <dgm:presLayoutVars>
          <dgm:bulletEnabled val="1"/>
        </dgm:presLayoutVars>
      </dgm:prSet>
      <dgm:spPr/>
      <dgm:t>
        <a:bodyPr/>
        <a:lstStyle/>
        <a:p>
          <a:endParaRPr lang="en-US"/>
        </a:p>
      </dgm:t>
    </dgm:pt>
    <dgm:pt modelId="{376536B8-F260-4CE5-BCC3-35052E6B51CD}" type="pres">
      <dgm:prSet presAssocID="{631F8762-C088-4C66-A715-716786D8344A}" presName="sp" presStyleCnt="0"/>
      <dgm:spPr/>
    </dgm:pt>
    <dgm:pt modelId="{BA57F9B5-1D3D-4A66-BB5F-D79DDBCB4409}" type="pres">
      <dgm:prSet presAssocID="{2A1905A4-0B5D-4CBB-A94D-BDD617DF5FDD}" presName="arrowAndChildren" presStyleCnt="0"/>
      <dgm:spPr/>
    </dgm:pt>
    <dgm:pt modelId="{C7A0FCDE-0658-434D-9F56-D177C24451CB}" type="pres">
      <dgm:prSet presAssocID="{2A1905A4-0B5D-4CBB-A94D-BDD617DF5FDD}" presName="parentTextArrow" presStyleLbl="node1" presStyleIdx="0" presStyleCnt="5"/>
      <dgm:spPr/>
      <dgm:t>
        <a:bodyPr/>
        <a:lstStyle/>
        <a:p>
          <a:endParaRPr lang="en-US"/>
        </a:p>
      </dgm:t>
    </dgm:pt>
    <dgm:pt modelId="{140316BD-D850-4AA2-8A01-45929460546B}" type="pres">
      <dgm:prSet presAssocID="{2A1905A4-0B5D-4CBB-A94D-BDD617DF5FDD}" presName="arrow" presStyleLbl="node1" presStyleIdx="1" presStyleCnt="5"/>
      <dgm:spPr/>
      <dgm:t>
        <a:bodyPr/>
        <a:lstStyle/>
        <a:p>
          <a:endParaRPr lang="en-US"/>
        </a:p>
      </dgm:t>
    </dgm:pt>
    <dgm:pt modelId="{1079D93D-75B9-424E-BB90-4A13078C3910}" type="pres">
      <dgm:prSet presAssocID="{2A1905A4-0B5D-4CBB-A94D-BDD617DF5FDD}" presName="descendantArrow" presStyleCnt="0"/>
      <dgm:spPr/>
    </dgm:pt>
    <dgm:pt modelId="{94EBD4DD-B49D-4793-963A-F7013DE61D07}" type="pres">
      <dgm:prSet presAssocID="{39B6097D-7E1D-4139-86B7-B50C2AFCBF49}" presName="childTextArrow" presStyleLbl="fgAccFollowNode1" presStyleIdx="2" presStyleCnt="8">
        <dgm:presLayoutVars>
          <dgm:bulletEnabled val="1"/>
        </dgm:presLayoutVars>
      </dgm:prSet>
      <dgm:spPr/>
      <dgm:t>
        <a:bodyPr/>
        <a:lstStyle/>
        <a:p>
          <a:endParaRPr lang="en-US"/>
        </a:p>
      </dgm:t>
    </dgm:pt>
    <dgm:pt modelId="{7F730F2E-A295-451B-A25B-FA60BFE458A2}" type="pres">
      <dgm:prSet presAssocID="{2B3957CE-8167-4C77-A2D9-0504A6830E3B}" presName="childTextArrow" presStyleLbl="fgAccFollowNode1" presStyleIdx="3" presStyleCnt="8">
        <dgm:presLayoutVars>
          <dgm:bulletEnabled val="1"/>
        </dgm:presLayoutVars>
      </dgm:prSet>
      <dgm:spPr/>
      <dgm:t>
        <a:bodyPr/>
        <a:lstStyle/>
        <a:p>
          <a:endParaRPr lang="en-US"/>
        </a:p>
      </dgm:t>
    </dgm:pt>
    <dgm:pt modelId="{DADEEED5-B40F-4F42-8C14-8B43EB427982}" type="pres">
      <dgm:prSet presAssocID="{52595578-A136-45DB-980D-77EF1466D46B}" presName="sp" presStyleCnt="0"/>
      <dgm:spPr/>
    </dgm:pt>
    <dgm:pt modelId="{68FCA793-F83C-4774-863A-EAB68A66A744}" type="pres">
      <dgm:prSet presAssocID="{D5B5F244-ACA1-405D-BE6F-A1CED8B12612}" presName="arrowAndChildren" presStyleCnt="0"/>
      <dgm:spPr/>
    </dgm:pt>
    <dgm:pt modelId="{8A07D0FD-3301-4B8A-B123-E4F2FBA7DFFF}" type="pres">
      <dgm:prSet presAssocID="{D5B5F244-ACA1-405D-BE6F-A1CED8B12612}" presName="parentTextArrow" presStyleLbl="node1" presStyleIdx="1" presStyleCnt="5"/>
      <dgm:spPr/>
      <dgm:t>
        <a:bodyPr/>
        <a:lstStyle/>
        <a:p>
          <a:endParaRPr lang="en-US"/>
        </a:p>
      </dgm:t>
    </dgm:pt>
    <dgm:pt modelId="{A6329434-1F0B-4133-A8C6-81A62231BE9E}" type="pres">
      <dgm:prSet presAssocID="{D5B5F244-ACA1-405D-BE6F-A1CED8B12612}" presName="arrow" presStyleLbl="node1" presStyleIdx="2" presStyleCnt="5"/>
      <dgm:spPr/>
      <dgm:t>
        <a:bodyPr/>
        <a:lstStyle/>
        <a:p>
          <a:endParaRPr lang="en-US"/>
        </a:p>
      </dgm:t>
    </dgm:pt>
    <dgm:pt modelId="{FFA9BC50-4003-46D4-9EE7-452298029C78}" type="pres">
      <dgm:prSet presAssocID="{D5B5F244-ACA1-405D-BE6F-A1CED8B12612}" presName="descendantArrow" presStyleCnt="0"/>
      <dgm:spPr/>
    </dgm:pt>
    <dgm:pt modelId="{63B13C77-10A8-4451-BAC6-2D20B6585D47}" type="pres">
      <dgm:prSet presAssocID="{86EBE3A1-613E-4F69-98ED-B9D765B01D4E}" presName="childTextArrow" presStyleLbl="fgAccFollowNode1" presStyleIdx="4" presStyleCnt="8">
        <dgm:presLayoutVars>
          <dgm:bulletEnabled val="1"/>
        </dgm:presLayoutVars>
      </dgm:prSet>
      <dgm:spPr/>
      <dgm:t>
        <a:bodyPr/>
        <a:lstStyle/>
        <a:p>
          <a:endParaRPr lang="en-US"/>
        </a:p>
      </dgm:t>
    </dgm:pt>
    <dgm:pt modelId="{407D4A89-D412-4FD3-955F-CFF0D62BA09A}" type="pres">
      <dgm:prSet presAssocID="{98FC0997-74FD-4131-801A-BA28F9D20449}" presName="childTextArrow" presStyleLbl="fgAccFollowNode1" presStyleIdx="5" presStyleCnt="8">
        <dgm:presLayoutVars>
          <dgm:bulletEnabled val="1"/>
        </dgm:presLayoutVars>
      </dgm:prSet>
      <dgm:spPr/>
      <dgm:t>
        <a:bodyPr/>
        <a:lstStyle/>
        <a:p>
          <a:endParaRPr lang="en-US"/>
        </a:p>
      </dgm:t>
    </dgm:pt>
    <dgm:pt modelId="{CC1CE2C7-4118-46D4-BE46-F567CD7B89F6}" type="pres">
      <dgm:prSet presAssocID="{154B78FF-2C26-4C9A-966E-837494197E6A}" presName="sp" presStyleCnt="0"/>
      <dgm:spPr/>
    </dgm:pt>
    <dgm:pt modelId="{FE565110-2443-4ABE-A1A5-669EBFD49A23}" type="pres">
      <dgm:prSet presAssocID="{E71899BF-6405-4E96-A85C-EB34A279506B}" presName="arrowAndChildren" presStyleCnt="0"/>
      <dgm:spPr/>
    </dgm:pt>
    <dgm:pt modelId="{FCCB24AB-EF26-4E61-9525-CFFBA7F62DC1}" type="pres">
      <dgm:prSet presAssocID="{E71899BF-6405-4E96-A85C-EB34A279506B}" presName="parentTextArrow" presStyleLbl="node1" presStyleIdx="2" presStyleCnt="5"/>
      <dgm:spPr/>
      <dgm:t>
        <a:bodyPr/>
        <a:lstStyle/>
        <a:p>
          <a:endParaRPr lang="en-US"/>
        </a:p>
      </dgm:t>
    </dgm:pt>
    <dgm:pt modelId="{9B779802-F716-4861-97AF-32E00E1911CF}" type="pres">
      <dgm:prSet presAssocID="{E71899BF-6405-4E96-A85C-EB34A279506B}" presName="arrow" presStyleLbl="node1" presStyleIdx="3" presStyleCnt="5"/>
      <dgm:spPr/>
      <dgm:t>
        <a:bodyPr/>
        <a:lstStyle/>
        <a:p>
          <a:endParaRPr lang="en-US"/>
        </a:p>
      </dgm:t>
    </dgm:pt>
    <dgm:pt modelId="{CD281AC4-825A-45C4-87B6-B00DE349F3B0}" type="pres">
      <dgm:prSet presAssocID="{E71899BF-6405-4E96-A85C-EB34A279506B}" presName="descendantArrow" presStyleCnt="0"/>
      <dgm:spPr/>
    </dgm:pt>
    <dgm:pt modelId="{912E7E2B-DFFF-47F3-9983-A2EE06C6E281}" type="pres">
      <dgm:prSet presAssocID="{7404D5B3-961F-4A7B-B745-B5C7F49AF34C}" presName="childTextArrow" presStyleLbl="fgAccFollowNode1" presStyleIdx="6" presStyleCnt="8">
        <dgm:presLayoutVars>
          <dgm:bulletEnabled val="1"/>
        </dgm:presLayoutVars>
      </dgm:prSet>
      <dgm:spPr/>
      <dgm:t>
        <a:bodyPr/>
        <a:lstStyle/>
        <a:p>
          <a:endParaRPr lang="en-US"/>
        </a:p>
      </dgm:t>
    </dgm:pt>
    <dgm:pt modelId="{03B5E336-316B-41B7-BBEA-F3A7BEBB3BC3}" type="pres">
      <dgm:prSet presAssocID="{52272B7B-E7B3-40F4-955C-DF1BFF997E0D}" presName="sp" presStyleCnt="0"/>
      <dgm:spPr/>
    </dgm:pt>
    <dgm:pt modelId="{1A7B94CB-A0F8-4675-895D-44C350A3608A}" type="pres">
      <dgm:prSet presAssocID="{18EBAF09-EE33-43BF-980A-3871E3655E98}" presName="arrowAndChildren" presStyleCnt="0"/>
      <dgm:spPr/>
    </dgm:pt>
    <dgm:pt modelId="{871466ED-350D-4A29-BE45-101C78E9CEBE}" type="pres">
      <dgm:prSet presAssocID="{18EBAF09-EE33-43BF-980A-3871E3655E98}" presName="parentTextArrow" presStyleLbl="node1" presStyleIdx="3" presStyleCnt="5"/>
      <dgm:spPr/>
      <dgm:t>
        <a:bodyPr/>
        <a:lstStyle/>
        <a:p>
          <a:endParaRPr lang="en-US"/>
        </a:p>
      </dgm:t>
    </dgm:pt>
    <dgm:pt modelId="{062B9FF5-E8A1-48F3-A3B3-461FCEE43702}" type="pres">
      <dgm:prSet presAssocID="{18EBAF09-EE33-43BF-980A-3871E3655E98}" presName="arrow" presStyleLbl="node1" presStyleIdx="4" presStyleCnt="5" custLinFactNeighborX="-1598"/>
      <dgm:spPr/>
      <dgm:t>
        <a:bodyPr/>
        <a:lstStyle/>
        <a:p>
          <a:endParaRPr lang="en-US"/>
        </a:p>
      </dgm:t>
    </dgm:pt>
    <dgm:pt modelId="{D9DEA8BC-8850-436F-80B6-54A290CCEABE}" type="pres">
      <dgm:prSet presAssocID="{18EBAF09-EE33-43BF-980A-3871E3655E98}" presName="descendantArrow" presStyleCnt="0"/>
      <dgm:spPr/>
    </dgm:pt>
    <dgm:pt modelId="{A45D4A0E-4C58-40E2-9BEB-95D61D2E3C8E}" type="pres">
      <dgm:prSet presAssocID="{44D4A437-AE34-40C7-AD90-307EEE912FD1}" presName="childTextArrow" presStyleLbl="fgAccFollowNode1" presStyleIdx="7" presStyleCnt="8">
        <dgm:presLayoutVars>
          <dgm:bulletEnabled val="1"/>
        </dgm:presLayoutVars>
      </dgm:prSet>
      <dgm:spPr/>
      <dgm:t>
        <a:bodyPr/>
        <a:lstStyle/>
        <a:p>
          <a:endParaRPr lang="en-US"/>
        </a:p>
      </dgm:t>
    </dgm:pt>
  </dgm:ptLst>
  <dgm:cxnLst>
    <dgm:cxn modelId="{33972999-2A05-40FF-836E-521C065AE6CC}" type="presOf" srcId="{CB62B0BB-582A-46D8-8744-39213066C4B9}" destId="{38A66081-9DCB-479D-A099-A74AC2D289D9}" srcOrd="0" destOrd="0" presId="urn:microsoft.com/office/officeart/2005/8/layout/process4"/>
    <dgm:cxn modelId="{633950A5-3F66-4327-856C-AF622C00F950}" type="presOf" srcId="{2A1905A4-0B5D-4CBB-A94D-BDD617DF5FDD}" destId="{140316BD-D850-4AA2-8A01-45929460546B}" srcOrd="1" destOrd="0" presId="urn:microsoft.com/office/officeart/2005/8/layout/process4"/>
    <dgm:cxn modelId="{68860521-CC2A-4A74-B89A-5D1CD98CE9EA}" srcId="{E3B8ADCC-79D5-45B9-87D9-00A935099B92}" destId="{CB62B0BB-582A-46D8-8744-39213066C4B9}" srcOrd="4" destOrd="0" parTransId="{9812D4EB-80DE-4715-9F9A-1462B5CCABE5}" sibTransId="{99B4AD2C-6390-4E26-9B6B-008189858B08}"/>
    <dgm:cxn modelId="{52872F46-8D5D-4113-A2EC-04F8BEF7B168}" type="presOf" srcId="{86EBE3A1-613E-4F69-98ED-B9D765B01D4E}" destId="{63B13C77-10A8-4451-BAC6-2D20B6585D47}" srcOrd="0" destOrd="0" presId="urn:microsoft.com/office/officeart/2005/8/layout/process4"/>
    <dgm:cxn modelId="{3913A03F-4F4F-4CD5-97B1-1EB7EA96BF5C}" type="presOf" srcId="{2B3957CE-8167-4C77-A2D9-0504A6830E3B}" destId="{7F730F2E-A295-451B-A25B-FA60BFE458A2}" srcOrd="0" destOrd="0" presId="urn:microsoft.com/office/officeart/2005/8/layout/process4"/>
    <dgm:cxn modelId="{33C535DA-A15F-4A4D-A764-DDD269D24269}" type="presOf" srcId="{7404D5B3-961F-4A7B-B745-B5C7F49AF34C}" destId="{912E7E2B-DFFF-47F3-9983-A2EE06C6E281}" srcOrd="0" destOrd="0" presId="urn:microsoft.com/office/officeart/2005/8/layout/process4"/>
    <dgm:cxn modelId="{A196B9A1-745D-4E99-889D-4957DB65A610}" type="presOf" srcId="{E71899BF-6405-4E96-A85C-EB34A279506B}" destId="{9B779802-F716-4861-97AF-32E00E1911CF}" srcOrd="1" destOrd="0" presId="urn:microsoft.com/office/officeart/2005/8/layout/process4"/>
    <dgm:cxn modelId="{F34A60AC-84C0-4993-910F-B74C2876B9A8}" type="presOf" srcId="{18EBAF09-EE33-43BF-980A-3871E3655E98}" destId="{062B9FF5-E8A1-48F3-A3B3-461FCEE43702}" srcOrd="1" destOrd="0" presId="urn:microsoft.com/office/officeart/2005/8/layout/process4"/>
    <dgm:cxn modelId="{27C369F9-08F9-4A96-A5ED-32EBB18D87A0}" srcId="{E3B8ADCC-79D5-45B9-87D9-00A935099B92}" destId="{E71899BF-6405-4E96-A85C-EB34A279506B}" srcOrd="1" destOrd="0" parTransId="{FEF39E21-74F8-41B7-AB21-1C18A998C18C}" sibTransId="{154B78FF-2C26-4C9A-966E-837494197E6A}"/>
    <dgm:cxn modelId="{AD36D83A-1E21-4D78-B31E-B72946B51A61}" type="presOf" srcId="{39B6097D-7E1D-4139-86B7-B50C2AFCBF49}" destId="{94EBD4DD-B49D-4793-963A-F7013DE61D07}" srcOrd="0" destOrd="0" presId="urn:microsoft.com/office/officeart/2005/8/layout/process4"/>
    <dgm:cxn modelId="{6656624A-4CB2-4BAD-B0C1-D40F698578C9}" srcId="{CB62B0BB-582A-46D8-8744-39213066C4B9}" destId="{B1C6CA0C-C4F7-48EA-8A7E-D4EDB9123E9B}" srcOrd="1" destOrd="0" parTransId="{6BE05F89-A867-4828-909D-B6F615E79EF7}" sibTransId="{12F6368E-7B03-40B7-86FE-F90570AC0DF1}"/>
    <dgm:cxn modelId="{03D62F1D-6C27-4FFC-9C3E-65AF1834A7BB}" type="presOf" srcId="{98FC0997-74FD-4131-801A-BA28F9D20449}" destId="{407D4A89-D412-4FD3-955F-CFF0D62BA09A}" srcOrd="0" destOrd="0" presId="urn:microsoft.com/office/officeart/2005/8/layout/process4"/>
    <dgm:cxn modelId="{935D91B6-4AB0-4F72-BCF2-BD01355902E5}" type="presOf" srcId="{18EBAF09-EE33-43BF-980A-3871E3655E98}" destId="{871466ED-350D-4A29-BE45-101C78E9CEBE}" srcOrd="0" destOrd="0" presId="urn:microsoft.com/office/officeart/2005/8/layout/process4"/>
    <dgm:cxn modelId="{81719357-9DDC-43AA-B976-61B4345ED66A}" type="presOf" srcId="{E71899BF-6405-4E96-A85C-EB34A279506B}" destId="{FCCB24AB-EF26-4E61-9525-CFFBA7F62DC1}" srcOrd="0" destOrd="0" presId="urn:microsoft.com/office/officeart/2005/8/layout/process4"/>
    <dgm:cxn modelId="{73D96CCE-51A8-412C-8B4D-BB98D8830067}" srcId="{E3B8ADCC-79D5-45B9-87D9-00A935099B92}" destId="{D5B5F244-ACA1-405D-BE6F-A1CED8B12612}" srcOrd="2" destOrd="0" parTransId="{24D31CAD-60E6-44F4-BD61-7EEDDDC319D0}" sibTransId="{52595578-A136-45DB-980D-77EF1466D46B}"/>
    <dgm:cxn modelId="{12495B26-591E-459A-A5C7-08D56875FDD0}" srcId="{2A1905A4-0B5D-4CBB-A94D-BDD617DF5FDD}" destId="{39B6097D-7E1D-4139-86B7-B50C2AFCBF49}" srcOrd="0" destOrd="0" parTransId="{BD4A311D-6EE7-4C07-AD72-298C15991826}" sibTransId="{AE72904B-1D6C-43F3-A608-A0B559F5A2A2}"/>
    <dgm:cxn modelId="{A2A7D92C-A278-47E8-9F65-FFA0934EEE10}" type="presOf" srcId="{D5B5F244-ACA1-405D-BE6F-A1CED8B12612}" destId="{A6329434-1F0B-4133-A8C6-81A62231BE9E}" srcOrd="1" destOrd="0" presId="urn:microsoft.com/office/officeart/2005/8/layout/process4"/>
    <dgm:cxn modelId="{DDCB456E-E605-4F2E-8371-CD24888C9D6A}" type="presOf" srcId="{CB62B0BB-582A-46D8-8744-39213066C4B9}" destId="{C3BFC1FF-B673-44DE-A2FA-42840708514A}" srcOrd="1" destOrd="0" presId="urn:microsoft.com/office/officeart/2005/8/layout/process4"/>
    <dgm:cxn modelId="{C95E9FD6-96A8-475A-B2FA-19321F337D70}" srcId="{E3B8ADCC-79D5-45B9-87D9-00A935099B92}" destId="{18EBAF09-EE33-43BF-980A-3871E3655E98}" srcOrd="0" destOrd="0" parTransId="{FB24A8C7-7830-4FD1-8FFE-2D8BE4F35EAA}" sibTransId="{52272B7B-E7B3-40F4-955C-DF1BFF997E0D}"/>
    <dgm:cxn modelId="{368E1079-35C3-42E3-9896-90AFBB0BB066}" type="presOf" srcId="{56699F8E-1128-4C54-9EA3-9450A3C65A2E}" destId="{DAC789EA-75E6-4F3B-9148-04EFF025479E}" srcOrd="0" destOrd="0" presId="urn:microsoft.com/office/officeart/2005/8/layout/process4"/>
    <dgm:cxn modelId="{E86D7E0A-4D5A-4079-9DA9-815F3B171D34}" srcId="{E3B8ADCC-79D5-45B9-87D9-00A935099B92}" destId="{2A1905A4-0B5D-4CBB-A94D-BDD617DF5FDD}" srcOrd="3" destOrd="0" parTransId="{19C3608B-1F54-41A5-ADCA-D37305E77118}" sibTransId="{631F8762-C088-4C66-A715-716786D8344A}"/>
    <dgm:cxn modelId="{4325E40E-431D-43EA-97D0-34C0C5B2E1E2}" srcId="{D5B5F244-ACA1-405D-BE6F-A1CED8B12612}" destId="{98FC0997-74FD-4131-801A-BA28F9D20449}" srcOrd="1" destOrd="0" parTransId="{BC51212F-8AB7-40F6-AC8E-737D672AC463}" sibTransId="{ABA28872-9A30-486E-BA6D-8221724D2B65}"/>
    <dgm:cxn modelId="{0A5E9202-478A-443D-B08C-D6ED38F14B46}" srcId="{E71899BF-6405-4E96-A85C-EB34A279506B}" destId="{7404D5B3-961F-4A7B-B745-B5C7F49AF34C}" srcOrd="0" destOrd="0" parTransId="{97FCCCD2-D7EA-4268-ADCD-6DD7D3E1EF21}" sibTransId="{53AB3D36-89B6-44A9-A59A-187613FA5E4A}"/>
    <dgm:cxn modelId="{D070A1F7-94D0-43CC-89B8-75E21374F162}" srcId="{2A1905A4-0B5D-4CBB-A94D-BDD617DF5FDD}" destId="{2B3957CE-8167-4C77-A2D9-0504A6830E3B}" srcOrd="1" destOrd="0" parTransId="{6E023D1F-4056-43F7-80C9-5038E99F82D6}" sibTransId="{8786F574-1E49-4ED7-9A76-26CA842BA50B}"/>
    <dgm:cxn modelId="{7269A171-DB18-4232-972B-A6E84D079246}" type="presOf" srcId="{2A1905A4-0B5D-4CBB-A94D-BDD617DF5FDD}" destId="{C7A0FCDE-0658-434D-9F56-D177C24451CB}" srcOrd="0" destOrd="0" presId="urn:microsoft.com/office/officeart/2005/8/layout/process4"/>
    <dgm:cxn modelId="{2F7409D8-DD13-4142-8912-58963E89DEB7}" type="presOf" srcId="{B1C6CA0C-C4F7-48EA-8A7E-D4EDB9123E9B}" destId="{2A3B2C96-3F10-4F66-99E8-BDBE8959A68C}" srcOrd="0" destOrd="0" presId="urn:microsoft.com/office/officeart/2005/8/layout/process4"/>
    <dgm:cxn modelId="{784FCEBD-1836-4D06-8AD3-F2907595A5F5}" type="presOf" srcId="{E3B8ADCC-79D5-45B9-87D9-00A935099B92}" destId="{6590F38A-0713-49A6-B7DB-B9AB69F4B31E}" srcOrd="0" destOrd="0" presId="urn:microsoft.com/office/officeart/2005/8/layout/process4"/>
    <dgm:cxn modelId="{5A521319-7A1C-4880-A676-4234196EA6F0}" srcId="{D5B5F244-ACA1-405D-BE6F-A1CED8B12612}" destId="{86EBE3A1-613E-4F69-98ED-B9D765B01D4E}" srcOrd="0" destOrd="0" parTransId="{883DC77E-AFF9-4C67-B9BF-52A78075385F}" sibTransId="{217835E8-AD31-4952-9B9E-56CC27753820}"/>
    <dgm:cxn modelId="{BE9E372F-B0F3-4D69-90C5-386C5629388B}" srcId="{18EBAF09-EE33-43BF-980A-3871E3655E98}" destId="{44D4A437-AE34-40C7-AD90-307EEE912FD1}" srcOrd="0" destOrd="0" parTransId="{10270B23-E574-433D-9FE7-939A9A3B833D}" sibTransId="{1BF3A5E3-3A52-4B5E-96A6-F31938A22EC6}"/>
    <dgm:cxn modelId="{A40B3138-40B5-4F22-9EEB-368E147E44F3}" srcId="{CB62B0BB-582A-46D8-8744-39213066C4B9}" destId="{56699F8E-1128-4C54-9EA3-9450A3C65A2E}" srcOrd="0" destOrd="0" parTransId="{4EC40D22-5831-4EA4-BB78-BD1C13D31D07}" sibTransId="{E8783507-B216-47DB-9107-9E1C19E73305}"/>
    <dgm:cxn modelId="{2397D4B4-FA63-49CE-A70F-7249302773E4}" type="presOf" srcId="{44D4A437-AE34-40C7-AD90-307EEE912FD1}" destId="{A45D4A0E-4C58-40E2-9BEB-95D61D2E3C8E}" srcOrd="0" destOrd="0" presId="urn:microsoft.com/office/officeart/2005/8/layout/process4"/>
    <dgm:cxn modelId="{5C681F75-3554-4960-BFF2-A422882A92DC}" type="presOf" srcId="{D5B5F244-ACA1-405D-BE6F-A1CED8B12612}" destId="{8A07D0FD-3301-4B8A-B123-E4F2FBA7DFFF}" srcOrd="0" destOrd="0" presId="urn:microsoft.com/office/officeart/2005/8/layout/process4"/>
    <dgm:cxn modelId="{F8090038-5157-4637-8B72-89A3F6E40A0A}" type="presParOf" srcId="{6590F38A-0713-49A6-B7DB-B9AB69F4B31E}" destId="{12068135-D497-480D-9848-2301F67397B1}" srcOrd="0" destOrd="0" presId="urn:microsoft.com/office/officeart/2005/8/layout/process4"/>
    <dgm:cxn modelId="{0BD7DC67-E845-4D2F-BF66-406AE25BD7F9}" type="presParOf" srcId="{12068135-D497-480D-9848-2301F67397B1}" destId="{38A66081-9DCB-479D-A099-A74AC2D289D9}" srcOrd="0" destOrd="0" presId="urn:microsoft.com/office/officeart/2005/8/layout/process4"/>
    <dgm:cxn modelId="{5C78CE09-988B-4417-83CA-C0DAEBA70F0D}" type="presParOf" srcId="{12068135-D497-480D-9848-2301F67397B1}" destId="{C3BFC1FF-B673-44DE-A2FA-42840708514A}" srcOrd="1" destOrd="0" presId="urn:microsoft.com/office/officeart/2005/8/layout/process4"/>
    <dgm:cxn modelId="{DF365A9D-B365-43F6-A4C1-7E07D0C6FFAA}" type="presParOf" srcId="{12068135-D497-480D-9848-2301F67397B1}" destId="{25868749-5BC1-4CF8-93C1-B8CDA4D1466E}" srcOrd="2" destOrd="0" presId="urn:microsoft.com/office/officeart/2005/8/layout/process4"/>
    <dgm:cxn modelId="{FABA4AC8-C2C7-4EF5-92F6-9FF2D48B5F62}" type="presParOf" srcId="{25868749-5BC1-4CF8-93C1-B8CDA4D1466E}" destId="{DAC789EA-75E6-4F3B-9148-04EFF025479E}" srcOrd="0" destOrd="0" presId="urn:microsoft.com/office/officeart/2005/8/layout/process4"/>
    <dgm:cxn modelId="{F8D8529B-0F74-4C56-97D2-14826DDE8D1A}" type="presParOf" srcId="{25868749-5BC1-4CF8-93C1-B8CDA4D1466E}" destId="{2A3B2C96-3F10-4F66-99E8-BDBE8959A68C}" srcOrd="1" destOrd="0" presId="urn:microsoft.com/office/officeart/2005/8/layout/process4"/>
    <dgm:cxn modelId="{5C598F23-5FE6-4F5C-9F84-9B3189393D19}" type="presParOf" srcId="{6590F38A-0713-49A6-B7DB-B9AB69F4B31E}" destId="{376536B8-F260-4CE5-BCC3-35052E6B51CD}" srcOrd="1" destOrd="0" presId="urn:microsoft.com/office/officeart/2005/8/layout/process4"/>
    <dgm:cxn modelId="{D0DB07DB-DCBD-4670-BA24-FAFFF819D2A1}" type="presParOf" srcId="{6590F38A-0713-49A6-B7DB-B9AB69F4B31E}" destId="{BA57F9B5-1D3D-4A66-BB5F-D79DDBCB4409}" srcOrd="2" destOrd="0" presId="urn:microsoft.com/office/officeart/2005/8/layout/process4"/>
    <dgm:cxn modelId="{FE15B3FB-85B4-4FBD-940B-69EF2449ED8E}" type="presParOf" srcId="{BA57F9B5-1D3D-4A66-BB5F-D79DDBCB4409}" destId="{C7A0FCDE-0658-434D-9F56-D177C24451CB}" srcOrd="0" destOrd="0" presId="urn:microsoft.com/office/officeart/2005/8/layout/process4"/>
    <dgm:cxn modelId="{48139A4E-B9C0-4C41-9372-7FF24085EC6C}" type="presParOf" srcId="{BA57F9B5-1D3D-4A66-BB5F-D79DDBCB4409}" destId="{140316BD-D850-4AA2-8A01-45929460546B}" srcOrd="1" destOrd="0" presId="urn:microsoft.com/office/officeart/2005/8/layout/process4"/>
    <dgm:cxn modelId="{FE959424-9550-4BBF-9959-9DCA8298AF59}" type="presParOf" srcId="{BA57F9B5-1D3D-4A66-BB5F-D79DDBCB4409}" destId="{1079D93D-75B9-424E-BB90-4A13078C3910}" srcOrd="2" destOrd="0" presId="urn:microsoft.com/office/officeart/2005/8/layout/process4"/>
    <dgm:cxn modelId="{D899091E-EA5E-425B-9CD9-B3BE606EB484}" type="presParOf" srcId="{1079D93D-75B9-424E-BB90-4A13078C3910}" destId="{94EBD4DD-B49D-4793-963A-F7013DE61D07}" srcOrd="0" destOrd="0" presId="urn:microsoft.com/office/officeart/2005/8/layout/process4"/>
    <dgm:cxn modelId="{C178AA86-43B8-455F-BD1A-EF20AF7F1D42}" type="presParOf" srcId="{1079D93D-75B9-424E-BB90-4A13078C3910}" destId="{7F730F2E-A295-451B-A25B-FA60BFE458A2}" srcOrd="1" destOrd="0" presId="urn:microsoft.com/office/officeart/2005/8/layout/process4"/>
    <dgm:cxn modelId="{29B1FA9F-1652-4ABF-A028-D8964308470D}" type="presParOf" srcId="{6590F38A-0713-49A6-B7DB-B9AB69F4B31E}" destId="{DADEEED5-B40F-4F42-8C14-8B43EB427982}" srcOrd="3" destOrd="0" presId="urn:microsoft.com/office/officeart/2005/8/layout/process4"/>
    <dgm:cxn modelId="{4E1B38B8-C223-46AF-9316-0587F17E2298}" type="presParOf" srcId="{6590F38A-0713-49A6-B7DB-B9AB69F4B31E}" destId="{68FCA793-F83C-4774-863A-EAB68A66A744}" srcOrd="4" destOrd="0" presId="urn:microsoft.com/office/officeart/2005/8/layout/process4"/>
    <dgm:cxn modelId="{2E6A50D9-3467-4A1C-BDD1-1028C4148192}" type="presParOf" srcId="{68FCA793-F83C-4774-863A-EAB68A66A744}" destId="{8A07D0FD-3301-4B8A-B123-E4F2FBA7DFFF}" srcOrd="0" destOrd="0" presId="urn:microsoft.com/office/officeart/2005/8/layout/process4"/>
    <dgm:cxn modelId="{4F3F5836-3B7F-431D-A15C-73804762D434}" type="presParOf" srcId="{68FCA793-F83C-4774-863A-EAB68A66A744}" destId="{A6329434-1F0B-4133-A8C6-81A62231BE9E}" srcOrd="1" destOrd="0" presId="urn:microsoft.com/office/officeart/2005/8/layout/process4"/>
    <dgm:cxn modelId="{912536FA-40E1-46C8-9146-5286048FA45A}" type="presParOf" srcId="{68FCA793-F83C-4774-863A-EAB68A66A744}" destId="{FFA9BC50-4003-46D4-9EE7-452298029C78}" srcOrd="2" destOrd="0" presId="urn:microsoft.com/office/officeart/2005/8/layout/process4"/>
    <dgm:cxn modelId="{A9208A58-4F39-4035-8815-44D05F6A62A0}" type="presParOf" srcId="{FFA9BC50-4003-46D4-9EE7-452298029C78}" destId="{63B13C77-10A8-4451-BAC6-2D20B6585D47}" srcOrd="0" destOrd="0" presId="urn:microsoft.com/office/officeart/2005/8/layout/process4"/>
    <dgm:cxn modelId="{D68A755E-4F46-4541-A262-C42D6D3C91A6}" type="presParOf" srcId="{FFA9BC50-4003-46D4-9EE7-452298029C78}" destId="{407D4A89-D412-4FD3-955F-CFF0D62BA09A}" srcOrd="1" destOrd="0" presId="urn:microsoft.com/office/officeart/2005/8/layout/process4"/>
    <dgm:cxn modelId="{FB39E942-9BA0-49F0-AAAB-95F049E42B78}" type="presParOf" srcId="{6590F38A-0713-49A6-B7DB-B9AB69F4B31E}" destId="{CC1CE2C7-4118-46D4-BE46-F567CD7B89F6}" srcOrd="5" destOrd="0" presId="urn:microsoft.com/office/officeart/2005/8/layout/process4"/>
    <dgm:cxn modelId="{54E2E992-8AE2-4B66-A46C-E2BBD8748B93}" type="presParOf" srcId="{6590F38A-0713-49A6-B7DB-B9AB69F4B31E}" destId="{FE565110-2443-4ABE-A1A5-669EBFD49A23}" srcOrd="6" destOrd="0" presId="urn:microsoft.com/office/officeart/2005/8/layout/process4"/>
    <dgm:cxn modelId="{4CC39AA2-5F31-4234-997D-AD50214DDD65}" type="presParOf" srcId="{FE565110-2443-4ABE-A1A5-669EBFD49A23}" destId="{FCCB24AB-EF26-4E61-9525-CFFBA7F62DC1}" srcOrd="0" destOrd="0" presId="urn:microsoft.com/office/officeart/2005/8/layout/process4"/>
    <dgm:cxn modelId="{2A49D07E-7199-4AEC-98FC-F22C17CAC140}" type="presParOf" srcId="{FE565110-2443-4ABE-A1A5-669EBFD49A23}" destId="{9B779802-F716-4861-97AF-32E00E1911CF}" srcOrd="1" destOrd="0" presId="urn:microsoft.com/office/officeart/2005/8/layout/process4"/>
    <dgm:cxn modelId="{22AD1EDD-DF9C-4AF8-99A3-0AE1921DEFE1}" type="presParOf" srcId="{FE565110-2443-4ABE-A1A5-669EBFD49A23}" destId="{CD281AC4-825A-45C4-87B6-B00DE349F3B0}" srcOrd="2" destOrd="0" presId="urn:microsoft.com/office/officeart/2005/8/layout/process4"/>
    <dgm:cxn modelId="{37FF94F8-FF6E-44FC-A34A-D9711D4D7B48}" type="presParOf" srcId="{CD281AC4-825A-45C4-87B6-B00DE349F3B0}" destId="{912E7E2B-DFFF-47F3-9983-A2EE06C6E281}" srcOrd="0" destOrd="0" presId="urn:microsoft.com/office/officeart/2005/8/layout/process4"/>
    <dgm:cxn modelId="{33809EC8-DFCD-46B6-9E49-531E40F0523C}" type="presParOf" srcId="{6590F38A-0713-49A6-B7DB-B9AB69F4B31E}" destId="{03B5E336-316B-41B7-BBEA-F3A7BEBB3BC3}" srcOrd="7" destOrd="0" presId="urn:microsoft.com/office/officeart/2005/8/layout/process4"/>
    <dgm:cxn modelId="{1BC677C2-B4E8-43B1-9969-2B218C0B3159}" type="presParOf" srcId="{6590F38A-0713-49A6-B7DB-B9AB69F4B31E}" destId="{1A7B94CB-A0F8-4675-895D-44C350A3608A}" srcOrd="8" destOrd="0" presId="urn:microsoft.com/office/officeart/2005/8/layout/process4"/>
    <dgm:cxn modelId="{B0A9819D-46D5-468B-ADD4-3A16C7C0A64E}" type="presParOf" srcId="{1A7B94CB-A0F8-4675-895D-44C350A3608A}" destId="{871466ED-350D-4A29-BE45-101C78E9CEBE}" srcOrd="0" destOrd="0" presId="urn:microsoft.com/office/officeart/2005/8/layout/process4"/>
    <dgm:cxn modelId="{2AE20F52-7DC9-4EEF-ADCB-767694509859}" type="presParOf" srcId="{1A7B94CB-A0F8-4675-895D-44C350A3608A}" destId="{062B9FF5-E8A1-48F3-A3B3-461FCEE43702}" srcOrd="1" destOrd="0" presId="urn:microsoft.com/office/officeart/2005/8/layout/process4"/>
    <dgm:cxn modelId="{8597AB7A-92B1-4FD0-A6A1-674602EC3247}" type="presParOf" srcId="{1A7B94CB-A0F8-4675-895D-44C350A3608A}" destId="{D9DEA8BC-8850-436F-80B6-54A290CCEABE}" srcOrd="2" destOrd="0" presId="urn:microsoft.com/office/officeart/2005/8/layout/process4"/>
    <dgm:cxn modelId="{74D9A1C5-B6F2-494B-95A3-08E713E7C670}" type="presParOf" srcId="{D9DEA8BC-8850-436F-80B6-54A290CCEABE}" destId="{A45D4A0E-4C58-40E2-9BEB-95D61D2E3C8E}"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08395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
        <p:nvSpPr>
          <p:cNvPr id="27" name="Rectangle"/>
          <p:cNvSpPr/>
          <p:nvPr/>
        </p:nvSpPr>
        <p:spPr>
          <a:xfrm>
            <a:off x="-20536" y="843426"/>
            <a:ext cx="477377" cy="1311937"/>
          </a:xfrm>
          <a:prstGeom prst="rect">
            <a:avLst/>
          </a:prstGeom>
          <a:solidFill>
            <a:srgbClr val="FFFC73"/>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2.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6.png"/><Relationship Id="rId5" Type="http://schemas.openxmlformats.org/officeDocument/2006/relationships/image" Target="../media/image3.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a:solidFill>
                  <a:schemeClr val="bg1"/>
                </a:solidFill>
                <a:latin typeface="Helvetica" panose="020B0604020202020204" pitchFamily="34" charset="0"/>
                <a:ea typeface="Calibri"/>
                <a:cs typeface="Helvetica" panose="020B0604020202020204" pitchFamily="34" charset="0"/>
                <a:sym typeface="Calibri"/>
              </a:rPr>
              <a:t>Implementation Processes</a:t>
            </a: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r>
              <a:rPr lang="en-US" sz="12000" cap="all" dirty="0">
                <a:solidFill>
                  <a:srgbClr val="FFD966"/>
                </a:solidFill>
                <a:latin typeface="Helvetica" panose="020B0604020202020204" pitchFamily="34" charset="0"/>
                <a:ea typeface="Calibri"/>
                <a:cs typeface="Helvetica" panose="020B0604020202020204" pitchFamily="34" charset="0"/>
                <a:sym typeface="Calibri"/>
              </a:rPr>
              <a:t>Content Pipelines</a:t>
            </a:r>
          </a:p>
        </p:txBody>
      </p:sp>
    </p:spTree>
    <p:extLst>
      <p:ext uri="{BB962C8B-B14F-4D97-AF65-F5344CB8AC3E}">
        <p14:creationId xmlns:p14="http://schemas.microsoft.com/office/powerpoint/2010/main" val="3341254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3618651"/>
            <a:ext cx="8973592" cy="164147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Animation Implementation</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613501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animation system in Unreal Engine 4 is composed of several Animation Tools and Editors that mix skeletal-based deformation of meshes with morph-based vertex deformation to allow for complex animation. This system can be used to make basic player movement appear much more realistic by playing and blending between canned </a:t>
            </a:r>
            <a:r>
              <a:rPr lang="en-US" sz="2800" b="1" dirty="0"/>
              <a:t>Animation Sequences</a:t>
            </a:r>
            <a:r>
              <a:rPr lang="en-US" sz="2800" dirty="0"/>
              <a:t>, create customized special moves such as scaling ledges and walls using </a:t>
            </a:r>
            <a:r>
              <a:rPr lang="en-US" sz="2800" b="1" dirty="0" err="1"/>
              <a:t>Anim</a:t>
            </a:r>
            <a:r>
              <a:rPr lang="en-US" sz="2800" b="1" dirty="0"/>
              <a:t> Montages</a:t>
            </a:r>
            <a:r>
              <a:rPr lang="en-US" sz="2800" dirty="0"/>
              <a:t>, apply damage effects or facial expressions through </a:t>
            </a:r>
            <a:r>
              <a:rPr lang="en-US" sz="2800" b="1" dirty="0"/>
              <a:t>Morph Targets</a:t>
            </a:r>
            <a:r>
              <a:rPr lang="en-US" sz="2800" dirty="0"/>
              <a:t>, directly control the transformations of bones using </a:t>
            </a:r>
            <a:r>
              <a:rPr lang="en-US" sz="2800" b="1" dirty="0"/>
              <a:t>Skeletal Controls</a:t>
            </a:r>
            <a:r>
              <a:rPr lang="en-US" sz="2800" dirty="0"/>
              <a:t>, or create logic-based </a:t>
            </a:r>
            <a:r>
              <a:rPr lang="en-US" sz="2800" b="1" dirty="0"/>
              <a:t>State Machines</a:t>
            </a:r>
            <a:r>
              <a:rPr lang="en-US" sz="2800" dirty="0"/>
              <a:t> that determine which animation a character should use in a given situation</a:t>
            </a:r>
            <a:r>
              <a:rPr lang="en-US" sz="2800" dirty="0" smtClean="0"/>
              <a:t>.</a:t>
            </a:r>
            <a:endParaRPr lang="en-US" sz="2800" dirty="0"/>
          </a:p>
        </p:txBody>
      </p:sp>
      <p:sp>
        <p:nvSpPr>
          <p:cNvPr id="16" name="Rectangle"/>
          <p:cNvSpPr/>
          <p:nvPr/>
        </p:nvSpPr>
        <p:spPr>
          <a:xfrm>
            <a:off x="1752108" y="5520030"/>
            <a:ext cx="877824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graphicFrame>
        <p:nvGraphicFramePr>
          <p:cNvPr id="2" name="Diagram 1"/>
          <p:cNvGraphicFramePr/>
          <p:nvPr>
            <p:extLst>
              <p:ext uri="{D42A27DB-BD31-4B8C-83A1-F6EECF244321}">
                <p14:modId xmlns:p14="http://schemas.microsoft.com/office/powerpoint/2010/main" val="4098075051"/>
              </p:ext>
            </p:extLst>
          </p:nvPr>
        </p:nvGraphicFramePr>
        <p:xfrm>
          <a:off x="12402858" y="1547445"/>
          <a:ext cx="11708080" cy="105585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0708864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Animation Sequences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570412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smtClean="0"/>
              <a:t>An </a:t>
            </a:r>
            <a:r>
              <a:rPr lang="en-US" sz="2800" b="1" dirty="0" smtClean="0"/>
              <a:t>Animation Sequence</a:t>
            </a:r>
            <a:r>
              <a:rPr lang="en-US" sz="2800" dirty="0" smtClean="0"/>
              <a:t> is </a:t>
            </a:r>
            <a:r>
              <a:rPr lang="en-US" sz="2800" dirty="0"/>
              <a:t>a single animation asset that can be played on a Skeletal Mesh. </a:t>
            </a:r>
            <a:r>
              <a:rPr lang="en-US" sz="2800" dirty="0" smtClean="0"/>
              <a:t>These contain </a:t>
            </a:r>
            <a:r>
              <a:rPr lang="en-US" sz="2800" dirty="0" err="1"/>
              <a:t>keyframes</a:t>
            </a:r>
            <a:r>
              <a:rPr lang="en-US" sz="2800" dirty="0"/>
              <a:t> that specify the position, rotation, and scale of a bone at a specific point in time. By playing these </a:t>
            </a:r>
            <a:r>
              <a:rPr lang="en-US" sz="2800" dirty="0" err="1"/>
              <a:t>keyframes</a:t>
            </a:r>
            <a:r>
              <a:rPr lang="en-US" sz="2800" dirty="0"/>
              <a:t> back in sequence, with blending between them, the bones of a Skeletal Mesh can be smoothly animated.</a:t>
            </a:r>
          </a:p>
          <a:p>
            <a:r>
              <a:rPr lang="en-US" sz="2800" dirty="0"/>
              <a:t> </a:t>
            </a:r>
          </a:p>
          <a:p>
            <a:r>
              <a:rPr lang="en-US" sz="2800" dirty="0"/>
              <a:t>Each Animation Sequence asset targets a specific Skeleton and can only be played on that Skeleton. This means that in order to share animations between multiple Skeletal Meshes, each of the meshes must use the same Skeleton asset</a:t>
            </a:r>
            <a:r>
              <a:rPr lang="en-US" sz="2800" dirty="0" smtClean="0"/>
              <a:t>.</a:t>
            </a:r>
            <a:endParaRPr lang="en-US" sz="2800" dirty="0"/>
          </a:p>
        </p:txBody>
      </p:sp>
      <p:sp>
        <p:nvSpPr>
          <p:cNvPr id="16" name="Rectangle"/>
          <p:cNvSpPr/>
          <p:nvPr/>
        </p:nvSpPr>
        <p:spPr>
          <a:xfrm>
            <a:off x="1752108" y="5586815"/>
            <a:ext cx="877824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Animation Sequence Exampl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784416" y="3518858"/>
            <a:ext cx="10944964" cy="667828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58989108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6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3">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7008150" y="3173118"/>
            <a:ext cx="7061171" cy="121058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Animation Blueprint:</a:t>
            </a:r>
          </a:p>
          <a:p>
            <a:pPr algn="l"/>
            <a:r>
              <a:rPr lang="en-US" sz="3600" cap="all" dirty="0" err="1"/>
              <a:t>Anim</a:t>
            </a:r>
            <a:r>
              <a:rPr lang="en-US" sz="3600" cap="all" dirty="0"/>
              <a:t> Graph</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5163597"/>
            <a:ext cx="7008270" cy="398057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a:t>
            </a:r>
            <a:r>
              <a:rPr lang="en-US" sz="2800" b="1" dirty="0" err="1"/>
              <a:t>AnimGraph</a:t>
            </a:r>
            <a:r>
              <a:rPr lang="en-US" sz="2800" dirty="0"/>
              <a:t> is used to evaluate a final pose for the Skeletal Mesh for the current frame. By default, each Animation Blueprint has an </a:t>
            </a:r>
            <a:r>
              <a:rPr lang="en-US" sz="2800" dirty="0" err="1"/>
              <a:t>AnimGraph</a:t>
            </a:r>
            <a:r>
              <a:rPr lang="en-US" sz="2800" dirty="0"/>
              <a:t> that can have Animation Nodes placed within it to sample Animation Sequences, perform animation blends, or control bone transforms using Skeletal Controls. The resulting pose is then applied to the Skeletal Mesh for each frame</a:t>
            </a:r>
            <a:r>
              <a:rPr lang="en-US" sz="2800" dirty="0" smtClean="0"/>
              <a:t>.</a:t>
            </a:r>
            <a:endParaRPr lang="en-US" sz="2800" dirty="0"/>
          </a:p>
        </p:txBody>
      </p:sp>
      <p:sp>
        <p:nvSpPr>
          <p:cNvPr id="15" name="Rectangle"/>
          <p:cNvSpPr/>
          <p:nvPr/>
        </p:nvSpPr>
        <p:spPr>
          <a:xfrm>
            <a:off x="17008150" y="4796318"/>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err="1" smtClean="0"/>
              <a:t>AnimGraph</a:t>
            </a:r>
            <a:r>
              <a:rPr lang="en-US" sz="2800" dirty="0" smtClean="0"/>
              <a:t> </a:t>
            </a:r>
            <a:r>
              <a:rPr lang="en-US" sz="2800" dirty="0"/>
              <a:t>of the Couch Knight</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2" name="Picture 1"/>
          <p:cNvPicPr>
            <a:picLocks noChangeAspect="1"/>
          </p:cNvPicPr>
          <p:nvPr/>
        </p:nvPicPr>
        <p:blipFill>
          <a:blip r:embed="rId5"/>
          <a:stretch>
            <a:fillRect/>
          </a:stretch>
        </p:blipFill>
        <p:spPr>
          <a:xfrm>
            <a:off x="1073517" y="3173118"/>
            <a:ext cx="14812729" cy="736991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3388774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8" y="3391738"/>
            <a:ext cx="7061171" cy="121058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Animation Blueprint: State Machines</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5353377"/>
            <a:ext cx="7008270" cy="484235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b="1" dirty="0"/>
              <a:t>State </a:t>
            </a:r>
            <a:r>
              <a:rPr lang="en-US" sz="2800" b="1" dirty="0" smtClean="0"/>
              <a:t>Machines</a:t>
            </a:r>
            <a:r>
              <a:rPr lang="en-US" sz="2800" dirty="0" smtClean="0"/>
              <a:t> provide </a:t>
            </a:r>
            <a:r>
              <a:rPr lang="en-US" sz="2800" dirty="0"/>
              <a:t>a graphical way to break the animation of a Skeletal Mesh into a series of States. These states are then governed </a:t>
            </a:r>
            <a:r>
              <a:rPr lang="en-US" sz="2800" dirty="0" smtClean="0"/>
              <a:t>by </a:t>
            </a:r>
            <a:r>
              <a:rPr lang="en-US" sz="2800" b="1" dirty="0" smtClean="0"/>
              <a:t>Transition Rules</a:t>
            </a:r>
            <a:r>
              <a:rPr lang="en-US" sz="2800" dirty="0" smtClean="0"/>
              <a:t> that </a:t>
            </a:r>
            <a:r>
              <a:rPr lang="en-US" sz="2800" dirty="0"/>
              <a:t>control how to blend from one state to another. As a tool, they greatly simplify the design process for Skeletal Mesh animation in that you can create a graph that easily controls how your characters can flow between types of animation without having to create a complex Blueprint network</a:t>
            </a:r>
            <a:r>
              <a:rPr lang="en-US" sz="2800" dirty="0" smtClean="0"/>
              <a:t>.</a:t>
            </a:r>
            <a:endParaRPr lang="en-US" sz="2800" dirty="0"/>
          </a:p>
        </p:txBody>
      </p:sp>
      <p:sp>
        <p:nvSpPr>
          <p:cNvPr id="15" name="Rectangle"/>
          <p:cNvSpPr/>
          <p:nvPr/>
        </p:nvSpPr>
        <p:spPr>
          <a:xfrm>
            <a:off x="17008149" y="4958806"/>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34309" y="12791438"/>
            <a:ext cx="7021902"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t>An example of a </a:t>
            </a:r>
            <a:r>
              <a:rPr lang="en-US" sz="2800" dirty="0" smtClean="0"/>
              <a:t>simple</a:t>
            </a:r>
          </a:p>
          <a:p>
            <a:r>
              <a:rPr lang="en-US" sz="2800" dirty="0" smtClean="0"/>
              <a:t>Animation State Machine</a:t>
            </a:r>
            <a:endParaRPr lang="en-US" sz="2800" dirty="0"/>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2052" name="Picture 4" descr="StateMachineImag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5356" y="3571586"/>
            <a:ext cx="14969051" cy="526591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5007047"/>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8" y="2092314"/>
            <a:ext cx="7061171" cy="121058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Animation Blueprint: Event Graph</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4128427"/>
            <a:ext cx="7008270" cy="35496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smtClean="0"/>
              <a:t>The </a:t>
            </a:r>
            <a:r>
              <a:rPr lang="en-US" sz="2800" b="1" dirty="0" err="1" smtClean="0"/>
              <a:t>EventGraph</a:t>
            </a:r>
            <a:r>
              <a:rPr lang="en-US" sz="2800" dirty="0" smtClean="0"/>
              <a:t> performs </a:t>
            </a:r>
            <a:r>
              <a:rPr lang="en-US" sz="2800" dirty="0"/>
              <a:t>updates to values that are then used in </a:t>
            </a:r>
            <a:r>
              <a:rPr lang="en-US" sz="2800" dirty="0" smtClean="0"/>
              <a:t>the </a:t>
            </a:r>
            <a:r>
              <a:rPr lang="en-US" sz="2800" b="1" dirty="0" err="1" smtClean="0"/>
              <a:t>AnimGraph</a:t>
            </a:r>
            <a:r>
              <a:rPr lang="en-US" sz="2800" dirty="0" smtClean="0"/>
              <a:t> to </a:t>
            </a:r>
            <a:r>
              <a:rPr lang="en-US" sz="2800" dirty="0"/>
              <a:t>drive State Machines, </a:t>
            </a:r>
            <a:r>
              <a:rPr lang="en-US" sz="2800" dirty="0" smtClean="0"/>
              <a:t>Blend  Spaces</a:t>
            </a:r>
            <a:r>
              <a:rPr lang="en-US" sz="2800" dirty="0"/>
              <a:t>, or other nodes, allowing blending between multiple </a:t>
            </a:r>
            <a:r>
              <a:rPr lang="en-US" sz="2800" dirty="0" smtClean="0"/>
              <a:t>Animation Sequences </a:t>
            </a:r>
            <a:r>
              <a:rPr lang="en-US" sz="2800" dirty="0"/>
              <a:t>or poses that can fire off notifications to other systems, enabling dynamic animation-driven effects</a:t>
            </a:r>
            <a:r>
              <a:rPr lang="en-US" sz="2800" dirty="0" smtClean="0"/>
              <a:t>.</a:t>
            </a:r>
            <a:endParaRPr lang="en-US" sz="2800" dirty="0"/>
          </a:p>
        </p:txBody>
      </p:sp>
      <p:sp>
        <p:nvSpPr>
          <p:cNvPr id="15" name="Rectangle"/>
          <p:cNvSpPr/>
          <p:nvPr/>
        </p:nvSpPr>
        <p:spPr>
          <a:xfrm>
            <a:off x="16981698" y="3674885"/>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2791437"/>
            <a:ext cx="7002379"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t>An example of the Event Graph in an Animation Blueprint</a:t>
            </a: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026" name="Picture 2" descr="AnimationBlueprin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428" y="2092314"/>
            <a:ext cx="15524908" cy="9168527"/>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06010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4">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7008150" y="3020991"/>
            <a:ext cx="7061171" cy="121058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Animation Blueprint: Blend Spaces</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34600" y="5042827"/>
            <a:ext cx="7008270" cy="484235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Blend Spaces are special assets that can be sampled in </a:t>
            </a:r>
            <a:r>
              <a:rPr lang="en-US" sz="2800" dirty="0" err="1"/>
              <a:t>AnimGraphs</a:t>
            </a:r>
            <a:r>
              <a:rPr lang="en-US" sz="2800" dirty="0"/>
              <a:t> that allow for blending of animations based on the values of two inputs. Simple blending between two animations based on a single input can be performed using one of the standard Blend nodes available in Animation Blueprints. Blend Spaces provide a means of doing more complex blending between multiple animations based on multiple values (currently limited to two)</a:t>
            </a:r>
            <a:r>
              <a:rPr lang="en-US" sz="2800" dirty="0" smtClean="0"/>
              <a:t>.</a:t>
            </a:r>
            <a:endParaRPr lang="en-US" sz="2800" dirty="0"/>
          </a:p>
        </p:txBody>
      </p:sp>
      <p:sp>
        <p:nvSpPr>
          <p:cNvPr id="15" name="Rectangle"/>
          <p:cNvSpPr/>
          <p:nvPr/>
        </p:nvSpPr>
        <p:spPr>
          <a:xfrm>
            <a:off x="17034600" y="4583956"/>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sym typeface="Helvetica Light"/>
              </a:rPr>
              <a:t>A</a:t>
            </a:r>
            <a:r>
              <a:rPr kumimoji="0" lang="en-US" sz="2800" b="0" i="0" u="none" strike="noStrike" cap="none" spc="0" normalizeH="0" dirty="0">
                <a:ln>
                  <a:noFill/>
                </a:ln>
                <a:solidFill>
                  <a:srgbClr val="000000"/>
                </a:solidFill>
                <a:effectLst/>
                <a:uFillTx/>
                <a:sym typeface="Helvetica Light"/>
              </a:rPr>
              <a:t> simple Blend Space</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2" name="Blend Space - Exampl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709457" y="3081445"/>
            <a:ext cx="13540849" cy="7553255"/>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4289096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5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quare"/>
          <p:cNvSpPr/>
          <p:nvPr/>
        </p:nvSpPr>
        <p:spPr>
          <a:xfrm>
            <a:off x="11758559" y="1714500"/>
            <a:ext cx="5080001" cy="5080000"/>
          </a:xfrm>
          <a:prstGeom prst="rect">
            <a:avLst/>
          </a:prstGeom>
          <a:solidFill>
            <a:srgbClr val="3F3F3F"/>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91" name="Square"/>
          <p:cNvSpPr/>
          <p:nvPr/>
        </p:nvSpPr>
        <p:spPr>
          <a:xfrm>
            <a:off x="16982493" y="1714500"/>
            <a:ext cx="5080001" cy="5080000"/>
          </a:xfrm>
          <a:prstGeom prst="rect">
            <a:avLst/>
          </a:prstGeom>
          <a:solidFill>
            <a:srgbClr val="3F3F3F"/>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92" name="Square"/>
          <p:cNvSpPr/>
          <p:nvPr/>
        </p:nvSpPr>
        <p:spPr>
          <a:xfrm>
            <a:off x="14442492" y="6948004"/>
            <a:ext cx="5080001" cy="5080000"/>
          </a:xfrm>
          <a:prstGeom prst="rect">
            <a:avLst/>
          </a:prstGeom>
          <a:solidFill>
            <a:srgbClr val="3F3F3F"/>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94" name="Team"/>
          <p:cNvSpPr/>
          <p:nvPr/>
        </p:nvSpPr>
        <p:spPr>
          <a:xfrm>
            <a:off x="16085270" y="7886548"/>
            <a:ext cx="1586974"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4000" b="1">
                <a:solidFill>
                  <a:srgbClr val="FFFFFF"/>
                </a:solidFill>
                <a:latin typeface="Helvetica"/>
                <a:ea typeface="Helvetica"/>
                <a:cs typeface="Helvetica"/>
                <a:sym typeface="Helvetica"/>
              </a:defRPr>
            </a:lvl1pPr>
          </a:lstStyle>
          <a:p>
            <a:pPr algn="ctr"/>
            <a:r>
              <a:rPr lang="en-US" dirty="0"/>
              <a:t>Item 3</a:t>
            </a:r>
            <a:endParaRPr dirty="0"/>
          </a:p>
        </p:txBody>
      </p:sp>
      <p:sp>
        <p:nvSpPr>
          <p:cNvPr id="95" name="Portfolio"/>
          <p:cNvSpPr/>
          <p:nvPr/>
        </p:nvSpPr>
        <p:spPr>
          <a:xfrm>
            <a:off x="18800766" y="2980538"/>
            <a:ext cx="1586973"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4000" b="1">
                <a:solidFill>
                  <a:srgbClr val="FFFFFF"/>
                </a:solidFill>
                <a:latin typeface="Helvetica"/>
                <a:ea typeface="Helvetica"/>
                <a:cs typeface="Helvetica"/>
                <a:sym typeface="Helvetica"/>
              </a:defRPr>
            </a:lvl1pPr>
          </a:lstStyle>
          <a:p>
            <a:pPr algn="ctr"/>
            <a:r>
              <a:rPr lang="en-US" dirty="0"/>
              <a:t>Item 2</a:t>
            </a:r>
            <a:endParaRPr dirty="0"/>
          </a:p>
        </p:txBody>
      </p:sp>
      <p:sp>
        <p:nvSpPr>
          <p:cNvPr id="97" name="Welcome"/>
          <p:cNvSpPr/>
          <p:nvPr/>
        </p:nvSpPr>
        <p:spPr>
          <a:xfrm>
            <a:off x="13513539" y="2980538"/>
            <a:ext cx="1586973"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4000" b="1">
                <a:solidFill>
                  <a:srgbClr val="FFFFFF"/>
                </a:solidFill>
                <a:latin typeface="Helvetica"/>
                <a:ea typeface="Helvetica"/>
                <a:cs typeface="Helvetica"/>
                <a:sym typeface="Helvetica"/>
              </a:defRPr>
            </a:lvl1pPr>
          </a:lstStyle>
          <a:p>
            <a:r>
              <a:rPr lang="en-US" dirty="0"/>
              <a:t>Item 1</a:t>
            </a:r>
            <a:endParaRPr dirty="0"/>
          </a:p>
        </p:txBody>
      </p:sp>
      <p:sp>
        <p:nvSpPr>
          <p:cNvPr id="98" name="Line"/>
          <p:cNvSpPr/>
          <p:nvPr/>
        </p:nvSpPr>
        <p:spPr>
          <a:xfrm>
            <a:off x="13899581" y="4254500"/>
            <a:ext cx="797959" cy="0"/>
          </a:xfrm>
          <a:prstGeom prst="line">
            <a:avLst/>
          </a:prstGeom>
          <a:ln w="25400">
            <a:solidFill>
              <a:srgbClr val="FFFFFF"/>
            </a:solidFill>
            <a:miter lim="400000"/>
          </a:ln>
        </p:spPr>
        <p:txBody>
          <a:bodyPr lIns="50800" tIns="50800" rIns="50800" bIns="50800" anchor="ctr"/>
          <a:lstStyle/>
          <a:p>
            <a:pPr>
              <a:defRPr sz="3200"/>
            </a:pPr>
            <a:endParaRPr/>
          </a:p>
        </p:txBody>
      </p:sp>
      <p:sp>
        <p:nvSpPr>
          <p:cNvPr id="99" name="This is a dream of mine"/>
          <p:cNvSpPr txBox="1"/>
          <p:nvPr/>
        </p:nvSpPr>
        <p:spPr>
          <a:xfrm>
            <a:off x="12433677" y="4778528"/>
            <a:ext cx="3447746" cy="53347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2800" dirty="0"/>
              <a:t>Lorem ipsum</a:t>
            </a:r>
            <a:endParaRPr sz="2800" dirty="0"/>
          </a:p>
        </p:txBody>
      </p:sp>
      <p:sp>
        <p:nvSpPr>
          <p:cNvPr id="100" name="that I have just dreamed"/>
          <p:cNvSpPr txBox="1"/>
          <p:nvPr/>
        </p:nvSpPr>
        <p:spPr>
          <a:xfrm>
            <a:off x="18430849" y="4778529"/>
            <a:ext cx="2183290" cy="53347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2800" dirty="0"/>
              <a:t>Lorem ipsum</a:t>
            </a:r>
          </a:p>
        </p:txBody>
      </p:sp>
      <p:sp>
        <p:nvSpPr>
          <p:cNvPr id="101" name="Just see your smiling face"/>
          <p:cNvSpPr txBox="1"/>
          <p:nvPr/>
        </p:nvSpPr>
        <p:spPr>
          <a:xfrm>
            <a:off x="15882381" y="9987499"/>
            <a:ext cx="2183290" cy="53347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2800" dirty="0"/>
              <a:t>Lorem ipsum</a:t>
            </a:r>
          </a:p>
        </p:txBody>
      </p:sp>
      <p:sp>
        <p:nvSpPr>
          <p:cNvPr id="103" name="Line"/>
          <p:cNvSpPr/>
          <p:nvPr/>
        </p:nvSpPr>
        <p:spPr>
          <a:xfrm>
            <a:off x="19123513" y="4254500"/>
            <a:ext cx="797959" cy="0"/>
          </a:xfrm>
          <a:prstGeom prst="line">
            <a:avLst/>
          </a:prstGeom>
          <a:ln w="25400">
            <a:solidFill>
              <a:srgbClr val="FFFFFF"/>
            </a:solidFill>
            <a:miter lim="400000"/>
          </a:ln>
        </p:spPr>
        <p:txBody>
          <a:bodyPr lIns="50800" tIns="50800" rIns="50800" bIns="50800" anchor="ctr"/>
          <a:lstStyle/>
          <a:p>
            <a:pPr>
              <a:defRPr sz="3200"/>
            </a:pPr>
            <a:endParaRPr/>
          </a:p>
        </p:txBody>
      </p:sp>
      <p:sp>
        <p:nvSpPr>
          <p:cNvPr id="104" name="Line"/>
          <p:cNvSpPr/>
          <p:nvPr/>
        </p:nvSpPr>
        <p:spPr>
          <a:xfrm>
            <a:off x="16434037" y="9310254"/>
            <a:ext cx="797959" cy="1"/>
          </a:xfrm>
          <a:prstGeom prst="line">
            <a:avLst/>
          </a:prstGeom>
          <a:ln w="25400">
            <a:solidFill>
              <a:srgbClr val="FFFFFF"/>
            </a:solidFill>
            <a:miter lim="400000"/>
          </a:ln>
        </p:spPr>
        <p:txBody>
          <a:bodyPr lIns="50800" tIns="50800" rIns="50800" bIns="50800" anchor="ctr"/>
          <a:lstStyle/>
          <a:p>
            <a:pPr>
              <a:defRPr sz="3200"/>
            </a:pPr>
            <a:endParaRPr/>
          </a:p>
        </p:txBody>
      </p:sp>
      <p:sp>
        <p:nvSpPr>
          <p:cNvPr id="25" name="The Picture slide"/>
          <p:cNvSpPr txBox="1"/>
          <p:nvPr/>
        </p:nvSpPr>
        <p:spPr>
          <a:xfrm>
            <a:off x="1752108" y="4057755"/>
            <a:ext cx="7061171"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Textures</a:t>
            </a:r>
            <a:endParaRPr sz="4000" cap="all" dirty="0"/>
          </a:p>
        </p:txBody>
      </p:sp>
      <p:sp>
        <p:nvSpPr>
          <p:cNvPr id="26"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467282"/>
            <a:ext cx="7008270" cy="699678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Textures are images that are used in Materials. They are mapped to the surfaces the Material is applied to. Either Textures are applied directly—for example, for Base </a:t>
            </a:r>
            <a:r>
              <a:rPr lang="en-AU" sz="2800" dirty="0" err="1"/>
              <a:t>Color</a:t>
            </a:r>
            <a:r>
              <a:rPr lang="en-AU" sz="2800" dirty="0"/>
              <a:t> textures—or the values of the Texture’s pixels (or </a:t>
            </a:r>
            <a:r>
              <a:rPr lang="en-AU" sz="2800" dirty="0" err="1"/>
              <a:t>texels</a:t>
            </a:r>
            <a:r>
              <a:rPr lang="en-AU" sz="2800" dirty="0"/>
              <a:t>) are used within the Material as masks or for other calculations. In some instances, Textures may also be used directly, outside of </a:t>
            </a:r>
            <a:r>
              <a:rPr lang="en-AU" sz="2800" dirty="0" smtClean="0"/>
              <a:t>Materials</a:t>
            </a:r>
            <a:r>
              <a:rPr lang="en-AU" sz="2800" dirty="0"/>
              <a:t>, such as for drawing to the HUD. For the most part, Textures are created externally within an image-editing application, such as Photoshop, and then imported into Unreal Editor through the Content Browser. Textures in Unreal can range from 1x1 up to 8192x8192</a:t>
            </a:r>
            <a:r>
              <a:rPr lang="en-AU" sz="2800" dirty="0" smtClean="0"/>
              <a:t>.</a:t>
            </a:r>
            <a:endParaRPr lang="en-AU" sz="2800" dirty="0"/>
          </a:p>
        </p:txBody>
      </p:sp>
      <p:sp>
        <p:nvSpPr>
          <p:cNvPr id="29" name="Rectangle"/>
          <p:cNvSpPr/>
          <p:nvPr/>
        </p:nvSpPr>
        <p:spPr>
          <a:xfrm>
            <a:off x="1752108" y="5108949"/>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22" name="Picture 21"/>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42878" y="372687"/>
            <a:ext cx="2626729" cy="2683625"/>
          </a:xfrm>
          <a:prstGeom prst="rect">
            <a:avLst/>
          </a:prstGeom>
        </p:spPr>
      </p:pic>
      <p:pic>
        <p:nvPicPr>
          <p:cNvPr id="23" name="Picture 22">
            <a:extLst>
              <a:ext uri="{FF2B5EF4-FFF2-40B4-BE49-F238E27FC236}">
                <a16:creationId xmlns:a16="http://schemas.microsoft.com/office/drawing/2014/main" xmlns="" id="{44768151-C02F-452B-9A70-36A7380393AC}"/>
              </a:ext>
            </a:extLst>
          </p:cNvPr>
          <p:cNvPicPr>
            <a:picLocks noChangeAspect="1"/>
          </p:cNvPicPr>
          <p:nvPr/>
        </p:nvPicPr>
        <p:blipFill>
          <a:blip r:embed="rId3"/>
          <a:stretch>
            <a:fillRect/>
          </a:stretch>
        </p:blipFill>
        <p:spPr>
          <a:xfrm>
            <a:off x="11947713" y="2432688"/>
            <a:ext cx="4747439" cy="364362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24" name="Picture 23">
            <a:extLst>
              <a:ext uri="{FF2B5EF4-FFF2-40B4-BE49-F238E27FC236}">
                <a16:creationId xmlns:a16="http://schemas.microsoft.com/office/drawing/2014/main" xmlns="" id="{CCFD666F-D1B2-4346-A163-FCFBF06A2028}"/>
              </a:ext>
            </a:extLst>
          </p:cNvPr>
          <p:cNvPicPr>
            <a:picLocks noChangeAspect="1"/>
          </p:cNvPicPr>
          <p:nvPr/>
        </p:nvPicPr>
        <p:blipFill>
          <a:blip r:embed="rId4"/>
          <a:stretch>
            <a:fillRect/>
          </a:stretch>
        </p:blipFill>
        <p:spPr>
          <a:xfrm>
            <a:off x="17154612" y="2432688"/>
            <a:ext cx="4747437" cy="364362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27" name="Picture 26">
            <a:extLst>
              <a:ext uri="{FF2B5EF4-FFF2-40B4-BE49-F238E27FC236}">
                <a16:creationId xmlns:a16="http://schemas.microsoft.com/office/drawing/2014/main" xmlns="" id="{00D5DAB1-929E-40F9-A2A2-66EA65A53448}"/>
              </a:ext>
            </a:extLst>
          </p:cNvPr>
          <p:cNvPicPr>
            <a:picLocks noChangeAspect="1"/>
          </p:cNvPicPr>
          <p:nvPr/>
        </p:nvPicPr>
        <p:blipFill>
          <a:blip r:embed="rId5"/>
          <a:stretch>
            <a:fillRect/>
          </a:stretch>
        </p:blipFill>
        <p:spPr>
          <a:xfrm>
            <a:off x="14623179" y="7684351"/>
            <a:ext cx="4748420" cy="364437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352662144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8" y="2217312"/>
            <a:ext cx="7061171"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Textures: Diffuse</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645347"/>
            <a:ext cx="7008270" cy="35496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A diffuse texture is the most common type of texture used in asset creation. It outlines the per pixel color and patterns that may be used on a 3D model or UI element. Diffuse textures typically have no ambient occlusion or lighting data baked into them; however, it is common to store transparency data in the alpha channel</a:t>
            </a:r>
            <a:r>
              <a:rPr lang="en-US" sz="2800" dirty="0" smtClean="0"/>
              <a:t>.</a:t>
            </a:r>
            <a:endParaRPr lang="en-US"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9" name="Picture 8">
            <a:extLst>
              <a:ext uri="{FF2B5EF4-FFF2-40B4-BE49-F238E27FC236}">
                <a16:creationId xmlns:a16="http://schemas.microsoft.com/office/drawing/2014/main" xmlns="" id="{6B7617F8-591D-43DC-AB21-A5E041F21113}"/>
              </a:ext>
            </a:extLst>
          </p:cNvPr>
          <p:cNvPicPr>
            <a:picLocks noChangeAspect="1"/>
          </p:cNvPicPr>
          <p:nvPr/>
        </p:nvPicPr>
        <p:blipFill>
          <a:blip r:embed="rId4"/>
          <a:stretch>
            <a:fillRect/>
          </a:stretch>
        </p:blipFill>
        <p:spPr>
          <a:xfrm>
            <a:off x="3726255" y="2104445"/>
            <a:ext cx="9507254" cy="9507256"/>
          </a:xfrm>
          <a:prstGeom prst="rect">
            <a:avLst/>
          </a:prstGeom>
          <a:ln w="12700">
            <a:solidFill>
              <a:schemeClr val="tx1"/>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424672753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10" name="Picture 9">
            <a:extLst>
              <a:ext uri="{FF2B5EF4-FFF2-40B4-BE49-F238E27FC236}">
                <a16:creationId xmlns:a16="http://schemas.microsoft.com/office/drawing/2014/main" xmlns="" id="{DCFA9B56-7BB3-47A0-B619-655D83E06E79}"/>
              </a:ext>
            </a:extLst>
          </p:cNvPr>
          <p:cNvPicPr>
            <a:picLocks noChangeAspect="1"/>
          </p:cNvPicPr>
          <p:nvPr/>
        </p:nvPicPr>
        <p:blipFill>
          <a:blip r:embed="rId3"/>
          <a:stretch>
            <a:fillRect/>
          </a:stretch>
        </p:blipFill>
        <p:spPr>
          <a:xfrm>
            <a:off x="3714541" y="2104445"/>
            <a:ext cx="9518968" cy="9475846"/>
          </a:xfrm>
          <a:prstGeom prst="rect">
            <a:avLst/>
          </a:prstGeom>
          <a:ln w="12700">
            <a:solidFill>
              <a:schemeClr val="tx1"/>
            </a:solidFill>
          </a:ln>
          <a:effectLst>
            <a:outerShdw blurRad="190500" algn="tl" rotWithShape="0">
              <a:srgbClr val="000000">
                <a:alpha val="70000"/>
              </a:srgbClr>
            </a:outerShdw>
          </a:effectLst>
        </p:spPr>
      </p:pic>
      <p:sp>
        <p:nvSpPr>
          <p:cNvPr id="13" name="The Picture slide"/>
          <p:cNvSpPr txBox="1"/>
          <p:nvPr/>
        </p:nvSpPr>
        <p:spPr>
          <a:xfrm>
            <a:off x="16955248" y="2217312"/>
            <a:ext cx="7061171"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Textures: Normal</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3628094"/>
            <a:ext cx="7008270" cy="613501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Normal map textures fake the </a:t>
            </a:r>
            <a:r>
              <a:rPr lang="en-US" sz="2800" dirty="0" smtClean="0"/>
              <a:t>surface detail on </a:t>
            </a:r>
            <a:r>
              <a:rPr lang="en-US" sz="2800" dirty="0"/>
              <a:t>an object to simulate </a:t>
            </a:r>
            <a:r>
              <a:rPr lang="en-US" sz="2800" dirty="0" smtClean="0"/>
              <a:t>bumps</a:t>
            </a:r>
            <a:r>
              <a:rPr lang="en-US" sz="2800" dirty="0"/>
              <a:t>, dents, and curves. The colors encoded in a normal map are actually surface directional information known as tangent data. In most cases, when imported, Normal Maps are automatically detected and set up in Unreal</a:t>
            </a:r>
            <a:r>
              <a:rPr lang="en-US" sz="2800" dirty="0" smtClean="0"/>
              <a:t>.</a:t>
            </a:r>
          </a:p>
          <a:p>
            <a:endParaRPr lang="en-US" sz="2800" dirty="0"/>
          </a:p>
          <a:p>
            <a:r>
              <a:rPr lang="en-US" sz="2800" dirty="0"/>
              <a:t>In cases where they are not, </a:t>
            </a:r>
            <a:r>
              <a:rPr lang="en-US" sz="2800" dirty="0" err="1"/>
              <a:t>sRGB</a:t>
            </a:r>
            <a:r>
              <a:rPr lang="en-US" sz="2800" dirty="0"/>
              <a:t> will need to be disabled in the texture and the texture group should be set to the appropriate Normal Map texture group </a:t>
            </a:r>
            <a:r>
              <a:rPr lang="en-US" sz="2800" dirty="0" smtClean="0"/>
              <a:t>in </a:t>
            </a:r>
            <a:r>
              <a:rPr lang="en-US" sz="2800" dirty="0"/>
              <a:t>the asset.</a:t>
            </a:r>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41636040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11" name="Picture 10">
            <a:extLst>
              <a:ext uri="{FF2B5EF4-FFF2-40B4-BE49-F238E27FC236}">
                <a16:creationId xmlns:a16="http://schemas.microsoft.com/office/drawing/2014/main" xmlns="" id="{69F9940A-534A-45DD-9075-5B80E11FC8EF}"/>
              </a:ext>
            </a:extLst>
          </p:cNvPr>
          <p:cNvPicPr>
            <a:picLocks noChangeAspect="1"/>
          </p:cNvPicPr>
          <p:nvPr/>
        </p:nvPicPr>
        <p:blipFill>
          <a:blip r:embed="rId3"/>
          <a:stretch>
            <a:fillRect/>
          </a:stretch>
        </p:blipFill>
        <p:spPr>
          <a:xfrm>
            <a:off x="3714541" y="2104445"/>
            <a:ext cx="9491656" cy="9475846"/>
          </a:xfrm>
          <a:prstGeom prst="rect">
            <a:avLst/>
          </a:prstGeom>
          <a:ln w="12700">
            <a:solidFill>
              <a:schemeClr val="tx1"/>
            </a:solidFill>
          </a:ln>
          <a:effectLst>
            <a:outerShdw blurRad="190500" algn="tl" rotWithShape="0">
              <a:srgbClr val="000000">
                <a:alpha val="70000"/>
              </a:srgbClr>
            </a:outerShdw>
          </a:effectLst>
        </p:spPr>
      </p:pic>
      <p:sp>
        <p:nvSpPr>
          <p:cNvPr id="13" name="The Picture slide"/>
          <p:cNvSpPr txBox="1"/>
          <p:nvPr/>
        </p:nvSpPr>
        <p:spPr>
          <a:xfrm>
            <a:off x="16955248" y="2217312"/>
            <a:ext cx="7061171"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Textures: Mask</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610842"/>
            <a:ext cx="7008270" cy="613501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Mask textures are used as a way of storing non-color data in a texture format. When using these, it’s important to remember that </a:t>
            </a:r>
            <a:r>
              <a:rPr lang="en-US" sz="2800" dirty="0" err="1"/>
              <a:t>sRGB</a:t>
            </a:r>
            <a:r>
              <a:rPr lang="en-US" sz="2800" dirty="0"/>
              <a:t> should be unchecked in the texture settings as these will be accessed as linear color textures, rather than gamma-corrected diffuse textures.</a:t>
            </a:r>
          </a:p>
          <a:p>
            <a:r>
              <a:rPr lang="en-US" sz="2800" dirty="0"/>
              <a:t> </a:t>
            </a:r>
          </a:p>
          <a:p>
            <a:r>
              <a:rPr lang="en-US" sz="2800" dirty="0"/>
              <a:t>Since mask textures are typically storing only one type of data at a time, it’s commonplace to use the </a:t>
            </a:r>
            <a:r>
              <a:rPr lang="en-US" sz="2800" dirty="0" smtClean="0"/>
              <a:t>R, G, B, </a:t>
            </a:r>
            <a:r>
              <a:rPr lang="en-US" sz="2800" dirty="0"/>
              <a:t>and A channels independently of one another to simultaneously store four masks in a single texture</a:t>
            </a:r>
            <a:r>
              <a:rPr lang="en-US" sz="2800" dirty="0" smtClean="0"/>
              <a:t>.</a:t>
            </a:r>
            <a:endParaRPr lang="en-US"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92888316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39185E23-777E-47F3-9D06-DE6203503233}"/>
              </a:ext>
            </a:extLst>
          </p:cNvPr>
          <p:cNvPicPr>
            <a:picLocks noChangeAspect="1"/>
          </p:cNvPicPr>
          <p:nvPr/>
        </p:nvPicPr>
        <p:blipFill>
          <a:blip r:embed="rId2"/>
          <a:stretch>
            <a:fillRect/>
          </a:stretch>
        </p:blipFill>
        <p:spPr>
          <a:xfrm>
            <a:off x="0" y="0"/>
            <a:ext cx="24384000" cy="13716000"/>
          </a:xfrm>
          <a:prstGeom prst="rect">
            <a:avLst/>
          </a:prstGeom>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5" y="5001604"/>
            <a:ext cx="7082914" cy="268791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This lecture will provide an overview of the types of content used within Unreal Engine </a:t>
            </a:r>
            <a:r>
              <a:rPr lang="en-AU" sz="2800" dirty="0" smtClean="0"/>
              <a:t>4, </a:t>
            </a:r>
            <a:r>
              <a:rPr lang="en-AU" sz="2800" dirty="0"/>
              <a:t>including a breakdown of the development pipelines used to incorporate externally created content into your projects</a:t>
            </a:r>
            <a:r>
              <a:rPr lang="en-AU" sz="2800" dirty="0" smtClean="0"/>
              <a:t>.</a:t>
            </a:r>
            <a:endParaRPr lang="en-AU" sz="2800" dirty="0"/>
          </a:p>
        </p:txBody>
      </p:sp>
      <p:sp>
        <p:nvSpPr>
          <p:cNvPr id="12" name="The Picture slide"/>
          <p:cNvSpPr txBox="1"/>
          <p:nvPr/>
        </p:nvSpPr>
        <p:spPr>
          <a:xfrm>
            <a:off x="2794815" y="3118457"/>
            <a:ext cx="7082914"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Content </a:t>
            </a:r>
            <a:r>
              <a:rPr lang="en-US" sz="3600" cap="all" dirty="0" smtClean="0"/>
              <a:t>Pipelines: </a:t>
            </a:r>
            <a:r>
              <a:rPr lang="en-US" sz="3600" cap="all" dirty="0"/>
              <a:t>Overview</a:t>
            </a:r>
            <a:endParaRPr sz="3600" cap="all" dirty="0"/>
          </a:p>
        </p:txBody>
      </p:sp>
      <p:sp>
        <p:nvSpPr>
          <p:cNvPr id="13" name="Rectangle"/>
          <p:cNvSpPr/>
          <p:nvPr/>
        </p:nvSpPr>
        <p:spPr>
          <a:xfrm>
            <a:off x="2869459" y="4611876"/>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68202307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descr="Image">
            <a:extLst>
              <a:ext uri="{FF2B5EF4-FFF2-40B4-BE49-F238E27FC236}">
                <a16:creationId xmlns:a16="http://schemas.microsoft.com/office/drawing/2014/main" xmlns="" id="{01A7A841-F807-40DD-BCE9-C1C4044C1885}"/>
              </a:ext>
            </a:extLst>
          </p:cNvPr>
          <p:cNvPicPr>
            <a:picLocks noChangeAspect="1"/>
          </p:cNvPicPr>
          <p:nvPr/>
        </p:nvPicPr>
        <p:blipFill rotWithShape="1">
          <a:blip r:embed="rId2">
            <a:extLst/>
          </a:blip>
          <a:srcRect r="20516"/>
          <a:stretch/>
        </p:blipFill>
        <p:spPr>
          <a:xfrm>
            <a:off x="0" y="0"/>
            <a:ext cx="18455007" cy="13716001"/>
          </a:xfrm>
          <a:prstGeom prst="rect">
            <a:avLst/>
          </a:prstGeom>
          <a:ln w="12700">
            <a:miter lim="400000"/>
          </a:ln>
        </p:spPr>
      </p:pic>
      <p:pic>
        <p:nvPicPr>
          <p:cNvPr id="3" name="Picture 2">
            <a:extLst>
              <a:ext uri="{FF2B5EF4-FFF2-40B4-BE49-F238E27FC236}">
                <a16:creationId xmlns:a16="http://schemas.microsoft.com/office/drawing/2014/main" xmlns="" id="{42EA6770-C689-4640-886D-4D1AE76D6400}"/>
              </a:ext>
            </a:extLst>
          </p:cNvPr>
          <p:cNvPicPr>
            <a:picLocks noChangeAspect="1"/>
          </p:cNvPicPr>
          <p:nvPr/>
        </p:nvPicPr>
        <p:blipFill rotWithShape="1">
          <a:blip r:embed="rId3"/>
          <a:srcRect l="12331"/>
          <a:stretch/>
        </p:blipFill>
        <p:spPr>
          <a:xfrm>
            <a:off x="1172252" y="2142932"/>
            <a:ext cx="16110502" cy="8637273"/>
          </a:xfrm>
          <a:prstGeom prst="roundRect">
            <a:avLst>
              <a:gd name="adj" fmla="val 8594"/>
            </a:avLst>
          </a:prstGeom>
          <a:solidFill>
            <a:srgbClr val="FFFFFF">
              <a:shade val="85000"/>
            </a:srgbClr>
          </a:solidFill>
          <a:ln>
            <a:noFill/>
          </a:ln>
          <a:effectLst/>
        </p:spPr>
      </p:pic>
      <p:sp>
        <p:nvSpPr>
          <p:cNvPr id="12"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8799346" y="3353520"/>
            <a:ext cx="5247157" cy="182614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Textures can be created with image-editing software such as Photoshop, GIMP, </a:t>
            </a:r>
            <a:r>
              <a:rPr lang="en-AU" sz="2800" dirty="0" err="1"/>
              <a:t>SketchBook</a:t>
            </a:r>
            <a:r>
              <a:rPr lang="en-AU" sz="2800" dirty="0"/>
              <a:t>, and others</a:t>
            </a:r>
            <a:r>
              <a:rPr lang="en-AU" sz="2800" dirty="0" smtClean="0"/>
              <a:t>.</a:t>
            </a:r>
            <a:endParaRPr lang="en-AU" sz="2800" dirty="0"/>
          </a:p>
        </p:txBody>
      </p:sp>
      <p:sp>
        <p:nvSpPr>
          <p:cNvPr id="2" name="TextBox 1"/>
          <p:cNvSpPr txBox="1"/>
          <p:nvPr/>
        </p:nvSpPr>
        <p:spPr>
          <a:xfrm>
            <a:off x="5434642" y="11032376"/>
            <a:ext cx="7290913"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AU" sz="2800" dirty="0"/>
              <a:t>A </a:t>
            </a:r>
            <a:r>
              <a:rPr lang="en-AU" sz="2800" dirty="0" smtClean="0"/>
              <a:t>high-level </a:t>
            </a:r>
            <a:r>
              <a:rPr lang="en-AU" sz="2800" dirty="0"/>
              <a:t>overview of the Texture </a:t>
            </a:r>
            <a:r>
              <a:rPr lang="en-AU" sz="2800" dirty="0" smtClean="0"/>
              <a:t>pipeline </a:t>
            </a:r>
            <a:endParaRPr lang="en-AU" sz="2800" dirty="0"/>
          </a:p>
        </p:txBody>
      </p:sp>
      <p:pic>
        <p:nvPicPr>
          <p:cNvPr id="6" name="Picture 5"/>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6"/>
            <a:ext cx="2626729" cy="2683625"/>
          </a:xfrm>
          <a:prstGeom prst="rect">
            <a:avLst/>
          </a:prstGeom>
        </p:spPr>
      </p:pic>
      <p:sp>
        <p:nvSpPr>
          <p:cNvPr id="8" name="The Picture slide"/>
          <p:cNvSpPr txBox="1"/>
          <p:nvPr/>
        </p:nvSpPr>
        <p:spPr>
          <a:xfrm>
            <a:off x="18878154" y="2155757"/>
            <a:ext cx="5138265"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smtClean="0"/>
              <a:t>Texture Pipeline</a:t>
            </a:r>
            <a:endParaRPr sz="4000" cap="all" dirty="0"/>
          </a:p>
        </p:txBody>
      </p:sp>
      <p:sp>
        <p:nvSpPr>
          <p:cNvPr id="9" name="Rectangle"/>
          <p:cNvSpPr/>
          <p:nvPr/>
        </p:nvSpPr>
        <p:spPr>
          <a:xfrm>
            <a:off x="18916650" y="3180499"/>
            <a:ext cx="50997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extLst>
      <p:ext uri="{BB962C8B-B14F-4D97-AF65-F5344CB8AC3E}">
        <p14:creationId xmlns:p14="http://schemas.microsoft.com/office/powerpoint/2010/main" val="301531349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8" y="2155757"/>
            <a:ext cx="7061171"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Audio</a:t>
            </a:r>
            <a:endParaRPr sz="40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645348"/>
            <a:ext cx="7008270" cy="828944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Unreal Engine 4’s audio system provides tools and features to </a:t>
            </a:r>
            <a:r>
              <a:rPr lang="en-AU" sz="2800" dirty="0" err="1" smtClean="0"/>
              <a:t>mold</a:t>
            </a:r>
            <a:r>
              <a:rPr lang="en-AU" sz="2800" dirty="0" smtClean="0"/>
              <a:t> </a:t>
            </a:r>
            <a:r>
              <a:rPr lang="en-AU" sz="2800" dirty="0"/>
              <a:t>the sounds in the game to give them the desired feel. This all starts with your audio source files. Either as mono or stereo files, they can be quickly imported into UE4 and begin breathing more life into your creations.</a:t>
            </a:r>
            <a:endParaRPr lang="en-US" sz="2800" dirty="0"/>
          </a:p>
          <a:p>
            <a:r>
              <a:rPr lang="en-US" sz="2800" dirty="0"/>
              <a:t> </a:t>
            </a:r>
          </a:p>
          <a:p>
            <a:r>
              <a:rPr lang="en-AU" sz="2800" dirty="0"/>
              <a:t>Since most sounds are spatialized in-engine, it’s common to only handle mono audio files as they’ll be spatialized in the world automatically.</a:t>
            </a:r>
            <a:endParaRPr lang="en-US" sz="2800" dirty="0"/>
          </a:p>
          <a:p>
            <a:r>
              <a:rPr lang="en-US" sz="2800" dirty="0"/>
              <a:t> </a:t>
            </a:r>
          </a:p>
          <a:p>
            <a:r>
              <a:rPr lang="en-AU" sz="2800" dirty="0"/>
              <a:t>The engine currently supports importing uncompressed little-endian 16-bit WAV files at any sample rate (although sample rates of 44100 Hz or 22050 Hz are recommended</a:t>
            </a:r>
            <a:r>
              <a:rPr lang="en-AU" sz="2800" dirty="0" smtClean="0"/>
              <a:t>). </a:t>
            </a:r>
            <a:endParaRPr lang="en-AU" sz="2800" dirty="0"/>
          </a:p>
          <a:p>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Sound Cues and supported formats</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9" name="Picture 8">
            <a:extLst>
              <a:ext uri="{FF2B5EF4-FFF2-40B4-BE49-F238E27FC236}">
                <a16:creationId xmlns:a16="http://schemas.microsoft.com/office/drawing/2014/main" xmlns="" id="{AC2E3372-D52B-4640-B882-657439E732B9}"/>
              </a:ext>
            </a:extLst>
          </p:cNvPr>
          <p:cNvPicPr>
            <a:picLocks noChangeAspect="1"/>
          </p:cNvPicPr>
          <p:nvPr/>
        </p:nvPicPr>
        <p:blipFill>
          <a:blip r:embed="rId4"/>
          <a:stretch>
            <a:fillRect/>
          </a:stretch>
        </p:blipFill>
        <p:spPr>
          <a:xfrm>
            <a:off x="2227640" y="2279799"/>
            <a:ext cx="12504483" cy="6531236"/>
          </a:xfrm>
          <a:prstGeom prst="rect">
            <a:avLst/>
          </a:prstGeom>
          <a:ln w="6350">
            <a:solidFill>
              <a:schemeClr val="tx1"/>
            </a:solidFill>
          </a:ln>
          <a:effectLst>
            <a:outerShdw blurRad="190500" algn="tl" rotWithShape="0">
              <a:srgbClr val="000000">
                <a:alpha val="70000"/>
              </a:srgbClr>
            </a:outerShdw>
          </a:effectLst>
        </p:spPr>
      </p:pic>
      <p:pic>
        <p:nvPicPr>
          <p:cNvPr id="3" name="Picture 2">
            <a:extLst>
              <a:ext uri="{FF2B5EF4-FFF2-40B4-BE49-F238E27FC236}">
                <a16:creationId xmlns:a16="http://schemas.microsoft.com/office/drawing/2014/main" xmlns="" id="{070422C9-7142-498A-9B36-CF019B24B327}"/>
              </a:ext>
            </a:extLst>
          </p:cNvPr>
          <p:cNvPicPr>
            <a:picLocks noChangeAspect="1"/>
          </p:cNvPicPr>
          <p:nvPr/>
        </p:nvPicPr>
        <p:blipFill>
          <a:blip r:embed="rId5"/>
          <a:stretch>
            <a:fillRect/>
          </a:stretch>
        </p:blipFill>
        <p:spPr>
          <a:xfrm>
            <a:off x="2227640" y="9136528"/>
            <a:ext cx="12504084" cy="3267507"/>
          </a:xfrm>
          <a:prstGeom prst="rect">
            <a:avLst/>
          </a:prstGeom>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descr="Image">
            <a:extLst>
              <a:ext uri="{FF2B5EF4-FFF2-40B4-BE49-F238E27FC236}">
                <a16:creationId xmlns:a16="http://schemas.microsoft.com/office/drawing/2014/main" xmlns="" id="{01A7A841-F807-40DD-BCE9-C1C4044C1885}"/>
              </a:ext>
            </a:extLst>
          </p:cNvPr>
          <p:cNvPicPr>
            <a:picLocks noChangeAspect="1"/>
          </p:cNvPicPr>
          <p:nvPr/>
        </p:nvPicPr>
        <p:blipFill rotWithShape="1">
          <a:blip r:embed="rId2">
            <a:extLst/>
          </a:blip>
          <a:srcRect r="20516"/>
          <a:stretch/>
        </p:blipFill>
        <p:spPr>
          <a:xfrm>
            <a:off x="0" y="0"/>
            <a:ext cx="18455007" cy="13716001"/>
          </a:xfrm>
          <a:prstGeom prst="rect">
            <a:avLst/>
          </a:prstGeom>
          <a:ln w="12700">
            <a:miter lim="400000"/>
          </a:ln>
        </p:spPr>
      </p:pic>
      <p:pic>
        <p:nvPicPr>
          <p:cNvPr id="4" name="Picture 3">
            <a:extLst>
              <a:ext uri="{FF2B5EF4-FFF2-40B4-BE49-F238E27FC236}">
                <a16:creationId xmlns:a16="http://schemas.microsoft.com/office/drawing/2014/main" xmlns="" id="{61C5A284-7D60-4471-9D4B-AAE5C35FA5CE}"/>
              </a:ext>
            </a:extLst>
          </p:cNvPr>
          <p:cNvPicPr>
            <a:picLocks noChangeAspect="1"/>
          </p:cNvPicPr>
          <p:nvPr/>
        </p:nvPicPr>
        <p:blipFill rotWithShape="1">
          <a:blip r:embed="rId3"/>
          <a:srcRect l="11404"/>
          <a:stretch/>
        </p:blipFill>
        <p:spPr>
          <a:xfrm>
            <a:off x="1087431" y="2144832"/>
            <a:ext cx="16273869" cy="8633475"/>
          </a:xfrm>
          <a:prstGeom prst="roundRect">
            <a:avLst>
              <a:gd name="adj" fmla="val 8594"/>
            </a:avLst>
          </a:prstGeom>
          <a:solidFill>
            <a:srgbClr val="FFFFFF">
              <a:shade val="85000"/>
            </a:srgbClr>
          </a:solidFill>
          <a:ln>
            <a:noFill/>
          </a:ln>
          <a:effectLst/>
        </p:spPr>
      </p:pic>
      <p:sp>
        <p:nvSpPr>
          <p:cNvPr id="12"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8799347" y="1352991"/>
            <a:ext cx="5247157" cy="53347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endParaRPr lang="en-AU" sz="2800" dirty="0"/>
          </a:p>
        </p:txBody>
      </p:sp>
      <p:sp>
        <p:nvSpPr>
          <p:cNvPr id="2" name="TextBox 1"/>
          <p:cNvSpPr txBox="1"/>
          <p:nvPr/>
        </p:nvSpPr>
        <p:spPr>
          <a:xfrm>
            <a:off x="5723175" y="11032376"/>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AU" sz="2800" dirty="0"/>
              <a:t>A </a:t>
            </a:r>
            <a:r>
              <a:rPr lang="en-AU" sz="2800" dirty="0" smtClean="0"/>
              <a:t>high-level </a:t>
            </a:r>
            <a:r>
              <a:rPr lang="en-AU" sz="2800" dirty="0"/>
              <a:t>overview of the Audio </a:t>
            </a:r>
            <a:r>
              <a:rPr lang="en-AU" sz="2800" dirty="0" smtClean="0"/>
              <a:t>pipeline </a:t>
            </a:r>
            <a:endParaRPr lang="en-AU" sz="2800" dirty="0"/>
          </a:p>
        </p:txBody>
      </p:sp>
      <p:pic>
        <p:nvPicPr>
          <p:cNvPr id="6" name="Picture 5"/>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6"/>
            <a:ext cx="2626729" cy="2683625"/>
          </a:xfrm>
          <a:prstGeom prst="rect">
            <a:avLst/>
          </a:prstGeom>
        </p:spPr>
      </p:pic>
      <p:sp>
        <p:nvSpPr>
          <p:cNvPr id="7" name="The Picture slide"/>
          <p:cNvSpPr txBox="1"/>
          <p:nvPr/>
        </p:nvSpPr>
        <p:spPr>
          <a:xfrm>
            <a:off x="18878154" y="2155757"/>
            <a:ext cx="5138265"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smtClean="0"/>
              <a:t>Audio Pipeline</a:t>
            </a:r>
            <a:endParaRPr sz="4000" cap="all" dirty="0"/>
          </a:p>
        </p:txBody>
      </p:sp>
      <p:sp>
        <p:nvSpPr>
          <p:cNvPr id="8"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8916650" y="3645348"/>
            <a:ext cx="5099770" cy="225702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smtClean="0"/>
              <a:t>Typically all audio is created externally to Unreal Engine while the engine handles high level sound mixing and </a:t>
            </a:r>
            <a:r>
              <a:rPr lang="en-US" sz="2800" dirty="0" err="1" smtClean="0"/>
              <a:t>spatialization</a:t>
            </a:r>
            <a:r>
              <a:rPr lang="en-US" sz="2800" dirty="0" smtClean="0"/>
              <a:t>.</a:t>
            </a:r>
            <a:endParaRPr lang="en-AU" sz="2800" dirty="0"/>
          </a:p>
        </p:txBody>
      </p:sp>
      <p:sp>
        <p:nvSpPr>
          <p:cNvPr id="9" name="Rectangle"/>
          <p:cNvSpPr/>
          <p:nvPr/>
        </p:nvSpPr>
        <p:spPr>
          <a:xfrm>
            <a:off x="18916650" y="3180499"/>
            <a:ext cx="50997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extLst>
      <p:ext uri="{BB962C8B-B14F-4D97-AF65-F5344CB8AC3E}">
        <p14:creationId xmlns:p14="http://schemas.microsoft.com/office/powerpoint/2010/main" val="213114218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Questions?</a:t>
            </a:r>
            <a:endParaRPr sz="6000" dirty="0"/>
          </a:p>
        </p:txBody>
      </p:sp>
      <p:sp>
        <p:nvSpPr>
          <p:cNvPr id="45" name="AEVER"/>
          <p:cNvSpPr txBox="1"/>
          <p:nvPr/>
        </p:nvSpPr>
        <p:spPr>
          <a:xfrm>
            <a:off x="7538488" y="5638702"/>
            <a:ext cx="9307035"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Conclusion</a:t>
            </a:r>
            <a:endParaRPr sz="8000" cap="all" dirty="0">
              <a:solidFill>
                <a:srgbClr val="FFD966"/>
              </a:solidFill>
            </a:endParaRPr>
          </a:p>
        </p:txBody>
      </p:sp>
    </p:spTree>
    <p:extLst>
      <p:ext uri="{BB962C8B-B14F-4D97-AF65-F5344CB8AC3E}">
        <p14:creationId xmlns:p14="http://schemas.microsoft.com/office/powerpoint/2010/main" val="413845489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Content </a:t>
            </a:r>
            <a:r>
              <a:rPr lang="en-AU" sz="3600" cap="all" dirty="0" smtClean="0"/>
              <a:t>Pipelines: </a:t>
            </a:r>
            <a:endParaRPr lang="en-AU" sz="3600" cap="all" dirty="0"/>
          </a:p>
          <a:p>
            <a:pPr algn="l"/>
            <a:r>
              <a:rPr lang="en-AU" sz="3600" cap="all" dirty="0"/>
              <a:t>Creating the content</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6" y="5903862"/>
            <a:ext cx="8509001" cy="225702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Not all of the content you need for your game is intended to be created within the Unreal Engine. Most of your artistic assets will be created externally, using such tools as 3ds Max, Maya, Photoshop, </a:t>
            </a:r>
            <a:r>
              <a:rPr lang="en-AU" sz="2800" dirty="0" err="1"/>
              <a:t>ZBrush</a:t>
            </a:r>
            <a:r>
              <a:rPr lang="en-AU" sz="2800" dirty="0"/>
              <a:t>, and others</a:t>
            </a:r>
            <a:r>
              <a:rPr lang="en-AU" sz="2800" dirty="0" smtClean="0"/>
              <a:t>. </a:t>
            </a:r>
            <a:endParaRPr lang="en-AU" sz="2800" dirty="0"/>
          </a:p>
        </p:txBody>
      </p:sp>
      <p:sp>
        <p:nvSpPr>
          <p:cNvPr id="16" name="Rectangle"/>
          <p:cNvSpPr/>
          <p:nvPr/>
        </p:nvSpPr>
        <p:spPr>
          <a:xfrm>
            <a:off x="1752108" y="5549206"/>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graphicFrame>
        <p:nvGraphicFramePr>
          <p:cNvPr id="2" name="Table 1"/>
          <p:cNvGraphicFramePr>
            <a:graphicFrameLocks noGrp="1"/>
          </p:cNvGraphicFramePr>
          <p:nvPr>
            <p:extLst>
              <p:ext uri="{D42A27DB-BD31-4B8C-83A1-F6EECF244321}">
                <p14:modId xmlns:p14="http://schemas.microsoft.com/office/powerpoint/2010/main" val="1955856548"/>
              </p:ext>
            </p:extLst>
          </p:nvPr>
        </p:nvGraphicFramePr>
        <p:xfrm>
          <a:off x="12594390" y="4049539"/>
          <a:ext cx="5264986" cy="6061605"/>
        </p:xfrm>
        <a:graphic>
          <a:graphicData uri="http://schemas.openxmlformats.org/drawingml/2006/table">
            <a:tbl>
              <a:tblPr firstRow="1" bandRow="1">
                <a:tableStyleId>{33BA23B1-9221-436E-865A-0063620EA4FD}</a:tableStyleId>
              </a:tblPr>
              <a:tblGrid>
                <a:gridCol w="5264986"/>
              </a:tblGrid>
              <a:tr h="848625">
                <a:tc>
                  <a:txBody>
                    <a:bodyPr/>
                    <a:lstStyle/>
                    <a:p>
                      <a:r>
                        <a:rPr lang="en-US" sz="3600" dirty="0" smtClean="0"/>
                        <a:t>Externally Created</a:t>
                      </a:r>
                      <a:endParaRPr lang="en-US" sz="3600" b="1" dirty="0">
                        <a:latin typeface="Helvetica" panose="020B0604020202020204" pitchFamily="34" charset="0"/>
                        <a:cs typeface="Helvetica" panose="020B0604020202020204" pitchFamily="34" charset="0"/>
                      </a:endParaRPr>
                    </a:p>
                  </a:txBody>
                  <a:tcPr/>
                </a:tc>
              </a:tr>
              <a:tr h="5212980">
                <a:tc>
                  <a:txBody>
                    <a:bodyPr/>
                    <a:lstStyle/>
                    <a:p>
                      <a:pPr marL="457200" indent="-457200" algn="l">
                        <a:buFont typeface="Arial" panose="020B0604020202020204" pitchFamily="34" charset="0"/>
                        <a:buChar char="•"/>
                      </a:pPr>
                      <a:r>
                        <a:rPr lang="en-US" sz="2800" dirty="0" smtClean="0"/>
                        <a:t>Static Meshes</a:t>
                      </a:r>
                    </a:p>
                    <a:p>
                      <a:pPr marL="457200" indent="-457200" algn="l">
                        <a:buFont typeface="Arial" panose="020B0604020202020204" pitchFamily="34" charset="0"/>
                        <a:buChar char="•"/>
                      </a:pPr>
                      <a:r>
                        <a:rPr lang="en-US" sz="2800" dirty="0" smtClean="0"/>
                        <a:t>Skeletal Meshes</a:t>
                      </a:r>
                    </a:p>
                    <a:p>
                      <a:pPr marL="457200" indent="-457200" algn="l">
                        <a:buFont typeface="Arial" panose="020B0604020202020204" pitchFamily="34" charset="0"/>
                        <a:buChar char="•"/>
                      </a:pPr>
                      <a:r>
                        <a:rPr lang="en-US" sz="2800" dirty="0" smtClean="0"/>
                        <a:t>Animations</a:t>
                      </a:r>
                    </a:p>
                    <a:p>
                      <a:pPr marL="457200" indent="-457200" algn="l">
                        <a:buFont typeface="Arial" panose="020B0604020202020204" pitchFamily="34" charset="0"/>
                        <a:buChar char="•"/>
                      </a:pPr>
                      <a:r>
                        <a:rPr lang="en-US" sz="2800" dirty="0" smtClean="0"/>
                        <a:t>Textures</a:t>
                      </a:r>
                    </a:p>
                    <a:p>
                      <a:pPr marL="457200" indent="-457200" algn="l">
                        <a:buFont typeface="Arial" panose="020B0604020202020204" pitchFamily="34" charset="0"/>
                        <a:buChar char="•"/>
                      </a:pPr>
                      <a:r>
                        <a:rPr lang="en-US" sz="2800" dirty="0" smtClean="0"/>
                        <a:t>Fonts</a:t>
                      </a:r>
                    </a:p>
                    <a:p>
                      <a:pPr marL="457200" indent="-457200" algn="l">
                        <a:buFont typeface="Arial" panose="020B0604020202020204" pitchFamily="34" charset="0"/>
                        <a:buChar char="•"/>
                      </a:pPr>
                      <a:r>
                        <a:rPr lang="en-US" sz="2800" dirty="0" smtClean="0"/>
                        <a:t>Sound</a:t>
                      </a:r>
                      <a:r>
                        <a:rPr lang="en-US" sz="2800" baseline="0" dirty="0" smtClean="0"/>
                        <a:t> FX</a:t>
                      </a:r>
                    </a:p>
                    <a:p>
                      <a:pPr marL="457200" indent="-457200" algn="l">
                        <a:buFont typeface="Arial" panose="020B0604020202020204" pitchFamily="34" charset="0"/>
                        <a:buChar char="•"/>
                      </a:pPr>
                      <a:r>
                        <a:rPr lang="en-US" sz="2800" baseline="0" dirty="0" smtClean="0"/>
                        <a:t>Music</a:t>
                      </a:r>
                    </a:p>
                    <a:p>
                      <a:pPr marL="457200" indent="-457200" algn="l">
                        <a:buFont typeface="Arial" panose="020B0604020202020204" pitchFamily="34" charset="0"/>
                        <a:buChar char="•"/>
                      </a:pPr>
                      <a:r>
                        <a:rPr lang="en-US" sz="2800" baseline="0" dirty="0" smtClean="0"/>
                        <a:t>Dialogue</a:t>
                      </a:r>
                    </a:p>
                    <a:p>
                      <a:pPr marL="457200" indent="-457200" algn="l">
                        <a:buFont typeface="Arial" panose="020B0604020202020204" pitchFamily="34" charset="0"/>
                        <a:buChar char="•"/>
                      </a:pPr>
                      <a:r>
                        <a:rPr lang="en-US" sz="2800" baseline="0" dirty="0" smtClean="0"/>
                        <a:t>IES Light Profiles</a:t>
                      </a:r>
                      <a:endParaRPr lang="en-US" sz="280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952352474"/>
              </p:ext>
            </p:extLst>
          </p:nvPr>
        </p:nvGraphicFramePr>
        <p:xfrm>
          <a:off x="18938039" y="4049538"/>
          <a:ext cx="5264987" cy="6061605"/>
        </p:xfrm>
        <a:graphic>
          <a:graphicData uri="http://schemas.openxmlformats.org/drawingml/2006/table">
            <a:tbl>
              <a:tblPr firstRow="1" bandRow="1">
                <a:tableStyleId>{33BA23B1-9221-436E-865A-0063620EA4FD}</a:tableStyleId>
              </a:tblPr>
              <a:tblGrid>
                <a:gridCol w="5264987"/>
              </a:tblGrid>
              <a:tr h="848625">
                <a:tc>
                  <a:txBody>
                    <a:bodyPr/>
                    <a:lstStyle/>
                    <a:p>
                      <a:r>
                        <a:rPr lang="en-US" sz="3600" dirty="0" smtClean="0"/>
                        <a:t>Editor Created</a:t>
                      </a:r>
                      <a:endParaRPr lang="en-US" sz="3600" b="1" dirty="0">
                        <a:latin typeface="Helvetica" panose="020B0604020202020204" pitchFamily="34" charset="0"/>
                        <a:cs typeface="Helvetica" panose="020B0604020202020204" pitchFamily="34" charset="0"/>
                      </a:endParaRPr>
                    </a:p>
                  </a:txBody>
                  <a:tcPr/>
                </a:tc>
              </a:tr>
              <a:tr h="5212980">
                <a:tc>
                  <a:txBody>
                    <a:bodyPr/>
                    <a:lstStyle/>
                    <a:p>
                      <a:pPr marL="457200" indent="-457200" algn="l">
                        <a:buFont typeface="Arial" panose="020B0604020202020204" pitchFamily="34" charset="0"/>
                        <a:buChar char="•"/>
                      </a:pPr>
                      <a:r>
                        <a:rPr lang="en-US" sz="2800" dirty="0" smtClean="0"/>
                        <a:t>Game Levels</a:t>
                      </a:r>
                    </a:p>
                    <a:p>
                      <a:pPr marL="457200" indent="-457200" algn="l">
                        <a:buFont typeface="Arial" panose="020B0604020202020204" pitchFamily="34" charset="0"/>
                        <a:buChar char="•"/>
                      </a:pPr>
                      <a:r>
                        <a:rPr lang="en-US" sz="2800" dirty="0" smtClean="0"/>
                        <a:t>Materials</a:t>
                      </a:r>
                    </a:p>
                    <a:p>
                      <a:pPr marL="457200" indent="-457200" algn="l">
                        <a:buFont typeface="Arial" panose="020B0604020202020204" pitchFamily="34" charset="0"/>
                        <a:buChar char="•"/>
                      </a:pPr>
                      <a:r>
                        <a:rPr lang="en-US" sz="2800" dirty="0" smtClean="0"/>
                        <a:t>Particle Systems</a:t>
                      </a:r>
                    </a:p>
                    <a:p>
                      <a:pPr marL="457200" indent="-457200" algn="l">
                        <a:buFont typeface="Arial" panose="020B0604020202020204" pitchFamily="34" charset="0"/>
                        <a:buChar char="•"/>
                      </a:pPr>
                      <a:r>
                        <a:rPr lang="en-US" sz="2800" dirty="0" smtClean="0"/>
                        <a:t>Cinematic Sequences</a:t>
                      </a:r>
                    </a:p>
                    <a:p>
                      <a:pPr marL="457200" indent="-457200" algn="l">
                        <a:buFont typeface="Arial" panose="020B0604020202020204" pitchFamily="34" charset="0"/>
                        <a:buChar char="•"/>
                      </a:pPr>
                      <a:r>
                        <a:rPr lang="en-US" sz="2800" dirty="0" smtClean="0"/>
                        <a:t>Blueprint Scripts</a:t>
                      </a:r>
                    </a:p>
                    <a:p>
                      <a:pPr marL="457200" indent="-457200" algn="l">
                        <a:buFont typeface="Arial" panose="020B0604020202020204" pitchFamily="34" charset="0"/>
                        <a:buChar char="•"/>
                      </a:pPr>
                      <a:r>
                        <a:rPr lang="en-US" sz="2800" dirty="0" smtClean="0"/>
                        <a:t>AI Navigation Meshes</a:t>
                      </a:r>
                    </a:p>
                    <a:p>
                      <a:pPr marL="457200" indent="-457200" algn="l">
                        <a:buFont typeface="Arial" panose="020B0604020202020204" pitchFamily="34" charset="0"/>
                        <a:buChar char="•"/>
                      </a:pPr>
                      <a:r>
                        <a:rPr lang="en-US" sz="2800" dirty="0" smtClean="0"/>
                        <a:t>Precomputed </a:t>
                      </a:r>
                      <a:r>
                        <a:rPr lang="en-US" sz="2800" dirty="0" err="1" smtClean="0"/>
                        <a:t>Lightmaps</a:t>
                      </a:r>
                      <a:endParaRPr lang="en-US" sz="2800" dirty="0"/>
                    </a:p>
                  </a:txBody>
                  <a:tcPr/>
                </a:tc>
              </a:tr>
            </a:tbl>
          </a:graphicData>
        </a:graphic>
      </p:graphicFrame>
    </p:spTree>
    <p:extLst>
      <p:ext uri="{BB962C8B-B14F-4D97-AF65-F5344CB8AC3E}">
        <p14:creationId xmlns:p14="http://schemas.microsoft.com/office/powerpoint/2010/main" val="320176018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8" y="2866581"/>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Content </a:t>
            </a:r>
            <a:r>
              <a:rPr lang="en-US" sz="3600" cap="all" dirty="0" smtClean="0"/>
              <a:t>Pipelines: </a:t>
            </a:r>
            <a:r>
              <a:rPr lang="en-US" sz="3600" cap="all" dirty="0"/>
              <a:t>Software</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55248" y="4800992"/>
            <a:ext cx="7008270" cy="268791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Most of your artistic assets will be created externally using powerful authoring software. The following table lists some of the more commonly available software packages and the types of content they can produce</a:t>
            </a:r>
            <a:r>
              <a:rPr lang="en-AU" sz="2800" dirty="0" smtClean="0"/>
              <a:t>.</a:t>
            </a:r>
            <a:endParaRPr lang="en-AU" sz="2800" dirty="0"/>
          </a:p>
        </p:txBody>
      </p:sp>
      <p:sp>
        <p:nvSpPr>
          <p:cNvPr id="15" name="Rectangle"/>
          <p:cNvSpPr/>
          <p:nvPr/>
        </p:nvSpPr>
        <p:spPr>
          <a:xfrm>
            <a:off x="17008150" y="4422703"/>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1" y="12151925"/>
            <a:ext cx="7002379" cy="1395254"/>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smtClean="0"/>
              <a:t>Some </a:t>
            </a:r>
            <a:r>
              <a:rPr lang="en-US" sz="2800" dirty="0"/>
              <a:t>of the software programs that can be used to create content for use in Unreal Engine</a:t>
            </a: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6" name="Picture 5">
            <a:extLst>
              <a:ext uri="{FF2B5EF4-FFF2-40B4-BE49-F238E27FC236}">
                <a16:creationId xmlns:a16="http://schemas.microsoft.com/office/drawing/2014/main" xmlns="" id="{023AC507-2E39-4F12-905B-4F2D078B396F}"/>
              </a:ext>
            </a:extLst>
          </p:cNvPr>
          <p:cNvPicPr>
            <a:picLocks noChangeAspect="1"/>
          </p:cNvPicPr>
          <p:nvPr/>
        </p:nvPicPr>
        <p:blipFill>
          <a:blip r:embed="rId4"/>
          <a:stretch>
            <a:fillRect/>
          </a:stretch>
        </p:blipFill>
        <p:spPr>
          <a:xfrm>
            <a:off x="533954" y="2873902"/>
            <a:ext cx="15891855" cy="848750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2973681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xmlns="" id="{F5502813-D32D-4372-992B-0351E4DE37B8}"/>
              </a:ext>
            </a:extLst>
          </p:cNvPr>
          <p:cNvPicPr>
            <a:picLocks noChangeAspect="1"/>
          </p:cNvPicPr>
          <p:nvPr/>
        </p:nvPicPr>
        <p:blipFill rotWithShape="1">
          <a:blip r:embed="rId2">
            <a:extLst>
              <a:ext uri="{28A0092B-C50C-407E-A947-70E740481C1C}">
                <a14:useLocalDpi xmlns:a14="http://schemas.microsoft.com/office/drawing/2010/main" val="0"/>
              </a:ext>
            </a:extLst>
          </a:blip>
          <a:srcRect l="42517" t="13979" r="619" b="595"/>
          <a:stretch/>
        </p:blipFill>
        <p:spPr>
          <a:xfrm>
            <a:off x="10518292" y="1"/>
            <a:ext cx="13865708" cy="13715999"/>
          </a:xfrm>
          <a:prstGeom prst="rect">
            <a:avLst/>
          </a:prstGeom>
        </p:spPr>
      </p:pic>
      <p:sp>
        <p:nvSpPr>
          <p:cNvPr id="377" name="Rectangle"/>
          <p:cNvSpPr/>
          <p:nvPr/>
        </p:nvSpPr>
        <p:spPr>
          <a:xfrm>
            <a:off x="2154252" y="-138023"/>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4363249"/>
            <a:ext cx="7082914" cy="828944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Static Meshes are the basic unit used to create world geometry for levels created in the Unreal Engine. These are 3D models created in external </a:t>
            </a:r>
            <a:r>
              <a:rPr lang="en-AU" sz="2800" dirty="0" err="1"/>
              <a:t>modeling</a:t>
            </a:r>
            <a:r>
              <a:rPr lang="en-AU" sz="2800" dirty="0"/>
              <a:t> applications (such as 3ds Max, Maya, and so on) that are imported into the Unreal Editor through the Content Browser, saved in packages, and then used in various ways to create </a:t>
            </a:r>
            <a:r>
              <a:rPr lang="en-AU" sz="2800" dirty="0" err="1"/>
              <a:t>renderable</a:t>
            </a:r>
            <a:r>
              <a:rPr lang="en-AU" sz="2800" dirty="0"/>
              <a:t> elements</a:t>
            </a:r>
            <a:r>
              <a:rPr lang="en-AU" sz="2800" dirty="0" smtClean="0"/>
              <a:t>.</a:t>
            </a:r>
            <a:endParaRPr lang="en-US" sz="2800" dirty="0" smtClean="0"/>
          </a:p>
          <a:p>
            <a:endParaRPr lang="en-US" sz="2800" dirty="0" smtClean="0"/>
          </a:p>
          <a:p>
            <a:r>
              <a:rPr lang="en-AU" sz="2800" dirty="0" smtClean="0"/>
              <a:t>The </a:t>
            </a:r>
            <a:r>
              <a:rPr lang="en-AU" sz="2800" dirty="0"/>
              <a:t>vast majority of any map in a game made with Unreal will consist of Static Meshes, generally in the form of Static Mesh Actors. Other uses of Static Meshes are for creating </a:t>
            </a:r>
            <a:r>
              <a:rPr lang="en-AU" sz="2800" dirty="0" smtClean="0"/>
              <a:t>moveable Actors such </a:t>
            </a:r>
            <a:r>
              <a:rPr lang="en-AU" sz="2800" dirty="0"/>
              <a:t>as doors or lifts, rigid body physics objects, foliage and terrain decorations, procedurally created buildings, game objectives, and many more visual elements</a:t>
            </a:r>
            <a:r>
              <a:rPr lang="en-AU" sz="2800" dirty="0" smtClean="0"/>
              <a:t>. </a:t>
            </a:r>
            <a:endParaRPr lang="en-AU" sz="2800" dirty="0"/>
          </a:p>
        </p:txBody>
      </p:sp>
      <p:sp>
        <p:nvSpPr>
          <p:cNvPr id="12" name="The Picture slide"/>
          <p:cNvSpPr txBox="1"/>
          <p:nvPr/>
        </p:nvSpPr>
        <p:spPr>
          <a:xfrm>
            <a:off x="2794816" y="2949572"/>
            <a:ext cx="708291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Static Meshes</a:t>
            </a:r>
            <a:endParaRPr sz="4000" cap="all" dirty="0"/>
          </a:p>
        </p:txBody>
      </p:sp>
      <p:sp>
        <p:nvSpPr>
          <p:cNvPr id="13" name="Rectangle"/>
          <p:cNvSpPr/>
          <p:nvPr/>
        </p:nvSpPr>
        <p:spPr>
          <a:xfrm>
            <a:off x="2869459" y="3949716"/>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8" name="Picture 17">
            <a:extLst>
              <a:ext uri="{FF2B5EF4-FFF2-40B4-BE49-F238E27FC236}">
                <a16:creationId xmlns:a16="http://schemas.microsoft.com/office/drawing/2014/main" xmlns="" id="{64E13F54-5143-4167-81ED-5E1944E1BC21}"/>
              </a:ext>
            </a:extLst>
          </p:cNvPr>
          <p:cNvPicPr>
            <a:picLocks noChangeAspect="1"/>
          </p:cNvPicPr>
          <p:nvPr/>
        </p:nvPicPr>
        <p:blipFill rotWithShape="1">
          <a:blip r:embed="rId2">
            <a:extLst>
              <a:ext uri="{28A0092B-C50C-407E-A947-70E740481C1C}">
                <a14:useLocalDpi xmlns:a14="http://schemas.microsoft.com/office/drawing/2010/main" val="0"/>
              </a:ext>
            </a:extLst>
          </a:blip>
          <a:srcRect l="25818" t="9985" r="65359" b="4588"/>
          <a:stretch/>
        </p:blipFill>
        <p:spPr>
          <a:xfrm>
            <a:off x="0" y="0"/>
            <a:ext cx="2151289" cy="13716000"/>
          </a:xfrm>
          <a:prstGeom prst="rect">
            <a:avLst/>
          </a:prstGeom>
        </p:spPr>
      </p:pic>
    </p:spTree>
    <p:extLst>
      <p:ext uri="{BB962C8B-B14F-4D97-AF65-F5344CB8AC3E}">
        <p14:creationId xmlns:p14="http://schemas.microsoft.com/office/powerpoint/2010/main" val="39447208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descr="Image">
            <a:extLst>
              <a:ext uri="{FF2B5EF4-FFF2-40B4-BE49-F238E27FC236}">
                <a16:creationId xmlns:a16="http://schemas.microsoft.com/office/drawing/2014/main" xmlns="" id="{01A7A841-F807-40DD-BCE9-C1C4044C1885}"/>
              </a:ext>
            </a:extLst>
          </p:cNvPr>
          <p:cNvPicPr>
            <a:picLocks noChangeAspect="1"/>
          </p:cNvPicPr>
          <p:nvPr/>
        </p:nvPicPr>
        <p:blipFill rotWithShape="1">
          <a:blip r:embed="rId2">
            <a:extLst/>
          </a:blip>
          <a:srcRect r="20516"/>
          <a:stretch/>
        </p:blipFill>
        <p:spPr>
          <a:xfrm>
            <a:off x="0" y="0"/>
            <a:ext cx="18455007" cy="13716001"/>
          </a:xfrm>
          <a:prstGeom prst="rect">
            <a:avLst/>
          </a:prstGeom>
          <a:ln w="12700">
            <a:miter lim="400000"/>
          </a:ln>
        </p:spPr>
      </p:pic>
      <p:sp>
        <p:nvSpPr>
          <p:cNvPr id="12"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8799347" y="1352991"/>
            <a:ext cx="5247157" cy="53347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endParaRPr lang="en-AU" sz="2800" dirty="0"/>
          </a:p>
        </p:txBody>
      </p:sp>
      <p:sp>
        <p:nvSpPr>
          <p:cNvPr id="2" name="TextBox 1"/>
          <p:cNvSpPr txBox="1"/>
          <p:nvPr/>
        </p:nvSpPr>
        <p:spPr>
          <a:xfrm>
            <a:off x="5831457" y="11032376"/>
            <a:ext cx="6970144"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AU" sz="2800" dirty="0"/>
              <a:t>A </a:t>
            </a:r>
            <a:r>
              <a:rPr lang="en-AU" sz="2800" dirty="0" smtClean="0"/>
              <a:t>high-level </a:t>
            </a:r>
            <a:r>
              <a:rPr lang="en-AU" sz="2800" dirty="0"/>
              <a:t>overview of </a:t>
            </a:r>
            <a:r>
              <a:rPr lang="en-AU" sz="2800" dirty="0" smtClean="0"/>
              <a:t>the</a:t>
            </a:r>
          </a:p>
          <a:p>
            <a:r>
              <a:rPr lang="en-AU" sz="2800" dirty="0" smtClean="0"/>
              <a:t>Static Mesh </a:t>
            </a:r>
            <a:r>
              <a:rPr lang="en-AU" sz="2800" dirty="0"/>
              <a:t>pipeline</a:t>
            </a:r>
          </a:p>
        </p:txBody>
      </p:sp>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6"/>
            <a:ext cx="2626729" cy="2683625"/>
          </a:xfrm>
          <a:prstGeom prst="rect">
            <a:avLst/>
          </a:prstGeom>
        </p:spPr>
      </p:pic>
      <p:pic>
        <p:nvPicPr>
          <p:cNvPr id="5" name="Picture 4">
            <a:extLst>
              <a:ext uri="{FF2B5EF4-FFF2-40B4-BE49-F238E27FC236}">
                <a16:creationId xmlns:a16="http://schemas.microsoft.com/office/drawing/2014/main" xmlns="" id="{C3EFEB90-257B-4009-9F22-126CFBB3334F}"/>
              </a:ext>
            </a:extLst>
          </p:cNvPr>
          <p:cNvPicPr>
            <a:picLocks noChangeAspect="1"/>
          </p:cNvPicPr>
          <p:nvPr/>
        </p:nvPicPr>
        <p:blipFill rotWithShape="1">
          <a:blip r:embed="rId4"/>
          <a:srcRect l="10949"/>
          <a:stretch/>
        </p:blipFill>
        <p:spPr>
          <a:xfrm>
            <a:off x="1067960" y="2163152"/>
            <a:ext cx="16312807" cy="8609991"/>
          </a:xfrm>
          <a:prstGeom prst="roundRect">
            <a:avLst>
              <a:gd name="adj" fmla="val 8594"/>
            </a:avLst>
          </a:prstGeom>
          <a:solidFill>
            <a:srgbClr val="FFFFFF">
              <a:shade val="85000"/>
            </a:srgbClr>
          </a:solidFill>
          <a:ln>
            <a:noFill/>
          </a:ln>
          <a:effectLst/>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xmlns="" id="{983DCEFF-94E1-4005-B026-F5E581DA94A3}"/>
              </a:ext>
            </a:extLst>
          </p:cNvPr>
          <p:cNvPicPr>
            <a:picLocks noChangeAspect="1"/>
          </p:cNvPicPr>
          <p:nvPr/>
        </p:nvPicPr>
        <p:blipFill rotWithShape="1">
          <a:blip r:embed="rId2">
            <a:extLst>
              <a:ext uri="{28A0092B-C50C-407E-A947-70E740481C1C}">
                <a14:useLocalDpi xmlns:a14="http://schemas.microsoft.com/office/drawing/2010/main" val="0"/>
              </a:ext>
            </a:extLst>
          </a:blip>
          <a:srcRect l="59212" t="11625" r="34350" b="13615"/>
          <a:stretch/>
        </p:blipFill>
        <p:spPr>
          <a:xfrm>
            <a:off x="1" y="0"/>
            <a:ext cx="2154250" cy="13716000"/>
          </a:xfrm>
          <a:prstGeom prst="rect">
            <a:avLst/>
          </a:prstGeom>
        </p:spPr>
      </p:pic>
      <p:pic>
        <p:nvPicPr>
          <p:cNvPr id="3" name="Picture 2">
            <a:extLst>
              <a:ext uri="{FF2B5EF4-FFF2-40B4-BE49-F238E27FC236}">
                <a16:creationId xmlns:a16="http://schemas.microsoft.com/office/drawing/2014/main" xmlns="" id="{A6531712-6274-41DE-A452-222B3FB1174F}"/>
              </a:ext>
            </a:extLst>
          </p:cNvPr>
          <p:cNvPicPr>
            <a:picLocks noChangeAspect="1"/>
          </p:cNvPicPr>
          <p:nvPr/>
        </p:nvPicPr>
        <p:blipFill rotWithShape="1">
          <a:blip r:embed="rId2">
            <a:extLst>
              <a:ext uri="{28A0092B-C50C-407E-A947-70E740481C1C}">
                <a14:useLocalDpi xmlns:a14="http://schemas.microsoft.com/office/drawing/2010/main" val="0"/>
              </a:ext>
            </a:extLst>
          </a:blip>
          <a:srcRect l="27266" t="11625" r="31295" b="13615"/>
          <a:stretch/>
        </p:blipFill>
        <p:spPr>
          <a:xfrm flipH="1">
            <a:off x="10518292" y="0"/>
            <a:ext cx="13865706" cy="13716000"/>
          </a:xfrm>
          <a:prstGeom prst="rect">
            <a:avLst/>
          </a:prstGeom>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4501272"/>
            <a:ext cx="7082914" cy="699678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Skeletal Meshes are made up of two parts: a set of polygons composed to make up the surface of the Skeletal Mesh, and a hierarchical set of interconnected bones that can be used to animate the vertices of the polygons.</a:t>
            </a:r>
            <a:endParaRPr lang="en-US" sz="2800" dirty="0"/>
          </a:p>
          <a:p>
            <a:r>
              <a:rPr lang="en-US" sz="2800" dirty="0"/>
              <a:t> </a:t>
            </a:r>
          </a:p>
          <a:p>
            <a:r>
              <a:rPr lang="en-AU" sz="2800" dirty="0"/>
              <a:t>Skeletal Meshes are often used in Unreal Engine 4 to represent characters or other animating objects. The 3D models, rigging, and animations are created in an external </a:t>
            </a:r>
            <a:r>
              <a:rPr lang="en-AU" sz="2800" dirty="0" err="1"/>
              <a:t>modeling</a:t>
            </a:r>
            <a:r>
              <a:rPr lang="en-AU" sz="2800" dirty="0"/>
              <a:t> and animation application </a:t>
            </a:r>
            <a:r>
              <a:rPr lang="en-AU" sz="2800" dirty="0" smtClean="0"/>
              <a:t>(such as 3ds </a:t>
            </a:r>
            <a:r>
              <a:rPr lang="en-AU" sz="2800" dirty="0"/>
              <a:t>Max, Maya, Softimage, </a:t>
            </a:r>
            <a:r>
              <a:rPr lang="en-AU" sz="2800" dirty="0" smtClean="0"/>
              <a:t>and so forth) </a:t>
            </a:r>
            <a:r>
              <a:rPr lang="en-AU" sz="2800" dirty="0"/>
              <a:t>and are then imported into </a:t>
            </a:r>
            <a:r>
              <a:rPr lang="en-AU" sz="2800" dirty="0" smtClean="0"/>
              <a:t>UE4 </a:t>
            </a:r>
            <a:r>
              <a:rPr lang="en-AU" sz="2800" dirty="0"/>
              <a:t>and saved into packages by using Unreal Editor’s Content Browser</a:t>
            </a:r>
            <a:r>
              <a:rPr lang="en-AU" sz="2800" dirty="0" smtClean="0"/>
              <a:t>.</a:t>
            </a:r>
            <a:endParaRPr lang="en-AU" sz="2800" dirty="0"/>
          </a:p>
        </p:txBody>
      </p:sp>
      <p:sp>
        <p:nvSpPr>
          <p:cNvPr id="12" name="The Picture slide"/>
          <p:cNvSpPr txBox="1"/>
          <p:nvPr/>
        </p:nvSpPr>
        <p:spPr>
          <a:xfrm>
            <a:off x="2794816" y="3153369"/>
            <a:ext cx="708291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Skeletal Meshes</a:t>
            </a:r>
            <a:endParaRPr sz="4000" cap="all" dirty="0"/>
          </a:p>
        </p:txBody>
      </p:sp>
      <p:sp>
        <p:nvSpPr>
          <p:cNvPr id="13" name="Rectangle"/>
          <p:cNvSpPr/>
          <p:nvPr/>
        </p:nvSpPr>
        <p:spPr>
          <a:xfrm>
            <a:off x="2869459" y="4168673"/>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79742329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81698" y="3157526"/>
            <a:ext cx="7061171"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Skeletal Animations</a:t>
            </a:r>
            <a:endParaRPr sz="40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4497065"/>
            <a:ext cx="7008270" cy="441146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dirty="0" smtClean="0"/>
              <a:t>Unreal Engine </a:t>
            </a:r>
            <a:r>
              <a:rPr lang="en-AU" sz="2800" dirty="0"/>
              <a:t>4 </a:t>
            </a:r>
            <a:r>
              <a:rPr lang="en-AU" sz="2800" dirty="0" smtClean="0"/>
              <a:t>animation system is </a:t>
            </a:r>
            <a:r>
              <a:rPr lang="en-AU" sz="2800" dirty="0"/>
              <a:t>composed of several Animation Tools and Editors that mix skeletal-based deformation of meshes with morph-based vertex deformation to allow for complex animation.</a:t>
            </a:r>
            <a:endParaRPr lang="en-US" sz="2800" dirty="0"/>
          </a:p>
          <a:p>
            <a:r>
              <a:rPr lang="en-US" sz="2800" dirty="0"/>
              <a:t> </a:t>
            </a:r>
          </a:p>
          <a:p>
            <a:r>
              <a:rPr lang="en-AU" sz="2800" dirty="0"/>
              <a:t>You can import animations into Unreal Engine from any 3D </a:t>
            </a:r>
            <a:r>
              <a:rPr lang="en-AU" sz="2800" dirty="0" err="1"/>
              <a:t>modeling</a:t>
            </a:r>
            <a:r>
              <a:rPr lang="en-AU" sz="2800" dirty="0"/>
              <a:t> application with a save/export feature supporting the FBX file format</a:t>
            </a:r>
            <a:r>
              <a:rPr lang="en-AU" sz="2800" dirty="0" smtClean="0"/>
              <a:t>. </a:t>
            </a:r>
            <a:endParaRPr lang="en-AU" sz="2800" dirty="0"/>
          </a:p>
        </p:txBody>
      </p:sp>
      <p:sp>
        <p:nvSpPr>
          <p:cNvPr id="15" name="Rectangle"/>
          <p:cNvSpPr/>
          <p:nvPr/>
        </p:nvSpPr>
        <p:spPr>
          <a:xfrm>
            <a:off x="16981698" y="4163293"/>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9" name="Picture 8">
            <a:extLst>
              <a:ext uri="{FF2B5EF4-FFF2-40B4-BE49-F238E27FC236}">
                <a16:creationId xmlns:a16="http://schemas.microsoft.com/office/drawing/2014/main" xmlns="" id="{7811A4B5-E823-4E3A-8F07-7DC81767D897}"/>
              </a:ext>
            </a:extLst>
          </p:cNvPr>
          <p:cNvPicPr>
            <a:picLocks noChangeAspect="1"/>
          </p:cNvPicPr>
          <p:nvPr/>
        </p:nvPicPr>
        <p:blipFill>
          <a:blip r:embed="rId4"/>
          <a:stretch>
            <a:fillRect/>
          </a:stretch>
        </p:blipFill>
        <p:spPr>
          <a:xfrm>
            <a:off x="1302828" y="2999014"/>
            <a:ext cx="14354107" cy="771811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60319953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descr="Image">
            <a:extLst>
              <a:ext uri="{FF2B5EF4-FFF2-40B4-BE49-F238E27FC236}">
                <a16:creationId xmlns:a16="http://schemas.microsoft.com/office/drawing/2014/main" xmlns="" id="{01A7A841-F807-40DD-BCE9-C1C4044C1885}"/>
              </a:ext>
            </a:extLst>
          </p:cNvPr>
          <p:cNvPicPr>
            <a:picLocks noChangeAspect="1"/>
          </p:cNvPicPr>
          <p:nvPr/>
        </p:nvPicPr>
        <p:blipFill rotWithShape="1">
          <a:blip r:embed="rId2">
            <a:extLst/>
          </a:blip>
          <a:srcRect r="20516"/>
          <a:stretch/>
        </p:blipFill>
        <p:spPr>
          <a:xfrm>
            <a:off x="0" y="0"/>
            <a:ext cx="18455007" cy="13716001"/>
          </a:xfrm>
          <a:prstGeom prst="rect">
            <a:avLst/>
          </a:prstGeom>
          <a:ln w="12700">
            <a:miter lim="400000"/>
          </a:ln>
        </p:spPr>
      </p:pic>
      <p:pic>
        <p:nvPicPr>
          <p:cNvPr id="4" name="Picture 3">
            <a:extLst>
              <a:ext uri="{FF2B5EF4-FFF2-40B4-BE49-F238E27FC236}">
                <a16:creationId xmlns:a16="http://schemas.microsoft.com/office/drawing/2014/main" xmlns="" id="{7AC33888-E281-4D73-859E-D8B6A5B56B27}"/>
              </a:ext>
            </a:extLst>
          </p:cNvPr>
          <p:cNvPicPr>
            <a:picLocks noChangeAspect="1"/>
          </p:cNvPicPr>
          <p:nvPr/>
        </p:nvPicPr>
        <p:blipFill rotWithShape="1">
          <a:blip r:embed="rId3"/>
          <a:srcRect l="12055"/>
          <a:stretch/>
        </p:blipFill>
        <p:spPr>
          <a:xfrm>
            <a:off x="1221500" y="2205389"/>
            <a:ext cx="16005728" cy="8826987"/>
          </a:xfrm>
          <a:prstGeom prst="roundRect">
            <a:avLst>
              <a:gd name="adj" fmla="val 8594"/>
            </a:avLst>
          </a:prstGeom>
          <a:solidFill>
            <a:srgbClr val="FFFFFF">
              <a:shade val="85000"/>
            </a:srgbClr>
          </a:solidFill>
          <a:ln>
            <a:noFill/>
          </a:ln>
          <a:effectLst/>
        </p:spPr>
      </p:pic>
      <p:sp>
        <p:nvSpPr>
          <p:cNvPr id="12"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8799347" y="1352991"/>
            <a:ext cx="5247157" cy="53347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endParaRPr lang="en-AU" sz="2800" dirty="0"/>
          </a:p>
        </p:txBody>
      </p:sp>
      <p:sp>
        <p:nvSpPr>
          <p:cNvPr id="2" name="TextBox 1"/>
          <p:cNvSpPr txBox="1"/>
          <p:nvPr/>
        </p:nvSpPr>
        <p:spPr>
          <a:xfrm>
            <a:off x="5727940" y="11271493"/>
            <a:ext cx="7039154"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AU" sz="2800" dirty="0"/>
              <a:t>A </a:t>
            </a:r>
            <a:r>
              <a:rPr lang="en-AU" sz="2800" dirty="0" smtClean="0"/>
              <a:t>high-level </a:t>
            </a:r>
            <a:r>
              <a:rPr lang="en-AU" sz="2800" dirty="0"/>
              <a:t>overview of </a:t>
            </a:r>
            <a:r>
              <a:rPr lang="en-AU" sz="2800" dirty="0" smtClean="0"/>
              <a:t>the</a:t>
            </a:r>
          </a:p>
          <a:p>
            <a:r>
              <a:rPr lang="en-AU" sz="2800" dirty="0" smtClean="0"/>
              <a:t>Skeletal Mesh </a:t>
            </a:r>
            <a:r>
              <a:rPr lang="en-AU" sz="2800" dirty="0"/>
              <a:t>pipeline</a:t>
            </a:r>
          </a:p>
        </p:txBody>
      </p:sp>
      <p:pic>
        <p:nvPicPr>
          <p:cNvPr id="6" name="Picture 5"/>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6"/>
            <a:ext cx="2626729" cy="2683625"/>
          </a:xfrm>
          <a:prstGeom prst="rect">
            <a:avLst/>
          </a:prstGeom>
        </p:spPr>
      </p:pic>
    </p:spTree>
    <p:extLst>
      <p:ext uri="{BB962C8B-B14F-4D97-AF65-F5344CB8AC3E}">
        <p14:creationId xmlns:p14="http://schemas.microsoft.com/office/powerpoint/2010/main" val="1873189067"/>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7534</TotalTime>
  <Words>1432</Words>
  <Application>Microsoft Office PowerPoint</Application>
  <PresentationFormat>Custom</PresentationFormat>
  <Paragraphs>110</Paragraphs>
  <Slides>23</Slides>
  <Notes>2</Notes>
  <HiddenSlides>0</HiddenSlides>
  <MMClips>2</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23</vt:i4>
      </vt:variant>
    </vt:vector>
  </HeadingPairs>
  <TitlesOfParts>
    <vt:vector size="30" baseType="lpstr">
      <vt:lpstr>Arial</vt:lpstr>
      <vt:lpstr>Calibri</vt:lpstr>
      <vt:lpstr>Helvetica</vt:lpstr>
      <vt:lpstr>Helvetica Light</vt:lpstr>
      <vt:lpstr>Helvetica Neue</vt:lpstr>
      <vt:lpstr>White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Luis Cataldi</cp:lastModifiedBy>
  <cp:revision>180</cp:revision>
  <dcterms:modified xsi:type="dcterms:W3CDTF">2018-03-09T21:16:21Z</dcterms:modified>
</cp:coreProperties>
</file>